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331" r:id="rId6"/>
    <p:sldId id="332" r:id="rId7"/>
    <p:sldId id="329" r:id="rId8"/>
    <p:sldId id="482" r:id="rId9"/>
    <p:sldId id="260" r:id="rId10"/>
    <p:sldId id="380" r:id="rId11"/>
    <p:sldId id="386" r:id="rId12"/>
    <p:sldId id="414" r:id="rId13"/>
    <p:sldId id="387" r:id="rId14"/>
    <p:sldId id="493" r:id="rId15"/>
    <p:sldId id="419" r:id="rId16"/>
    <p:sldId id="420" r:id="rId17"/>
    <p:sldId id="421" r:id="rId18"/>
    <p:sldId id="483" r:id="rId19"/>
    <p:sldId id="484" r:id="rId20"/>
    <p:sldId id="388" r:id="rId21"/>
    <p:sldId id="422" r:id="rId22"/>
    <p:sldId id="423" r:id="rId23"/>
    <p:sldId id="390" r:id="rId24"/>
    <p:sldId id="428" r:id="rId25"/>
    <p:sldId id="430" r:id="rId26"/>
    <p:sldId id="448" r:id="rId27"/>
    <p:sldId id="485" r:id="rId28"/>
    <p:sldId id="486" r:id="rId29"/>
    <p:sldId id="487" r:id="rId30"/>
    <p:sldId id="391" r:id="rId31"/>
    <p:sldId id="399" r:id="rId32"/>
    <p:sldId id="439" r:id="rId33"/>
    <p:sldId id="432" r:id="rId34"/>
    <p:sldId id="433" r:id="rId35"/>
    <p:sldId id="434" r:id="rId36"/>
    <p:sldId id="492" r:id="rId37"/>
    <p:sldId id="435" r:id="rId38"/>
    <p:sldId id="488" r:id="rId39"/>
    <p:sldId id="489" r:id="rId40"/>
    <p:sldId id="491" r:id="rId41"/>
    <p:sldId id="490" r:id="rId42"/>
    <p:sldId id="398" r:id="rId43"/>
    <p:sldId id="458" r:id="rId44"/>
    <p:sldId id="304" r:id="rId45"/>
    <p:sldId id="366" r:id="rId46"/>
    <p:sldId id="369" r:id="rId47"/>
    <p:sldId id="370" r:id="rId48"/>
    <p:sldId id="372" r:id="rId49"/>
    <p:sldId id="364" r:id="rId50"/>
    <p:sldId id="415" r:id="rId51"/>
    <p:sldId id="318" r:id="rId52"/>
    <p:sldId id="468" r:id="rId53"/>
    <p:sldId id="31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190" autoAdjust="0"/>
    <p:restoredTop sz="96192" autoAdjust="0"/>
  </p:normalViewPr>
  <p:slideViewPr>
    <p:cSldViewPr>
      <p:cViewPr>
        <p:scale>
          <a:sx n="100" d="100"/>
          <a:sy n="100" d="100"/>
        </p:scale>
        <p:origin x="-234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21,7%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18,2%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53,8%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6,3%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Дети до 18 лет</c:v>
                </c:pt>
                <c:pt idx="1">
                  <c:v>Пенсионеры</c:v>
                </c:pt>
                <c:pt idx="2">
                  <c:v>Трудоспособное
население
</c:v>
                </c:pt>
                <c:pt idx="3">
                  <c:v>Нетрудоспособное
население
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0.21700000000000016</c:v>
                </c:pt>
                <c:pt idx="1">
                  <c:v>0.18200000000000016</c:v>
                </c:pt>
                <c:pt idx="2">
                  <c:v>0.53800000000000003</c:v>
                </c:pt>
                <c:pt idx="3">
                  <c:v>6.3000000000000014E-2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1309638378535958"/>
          <c:y val="6.0215927575176409E-2"/>
          <c:w val="0.37764435695538057"/>
          <c:h val="0.87956814484964596"/>
        </c:manualLayout>
      </c:layout>
      <c:txPr>
        <a:bodyPr/>
        <a:lstStyle/>
        <a:p>
          <a:pPr>
            <a:defRPr sz="2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62850-ADD5-43EB-960A-A6E7D4AD37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C96A97-4A44-48F4-8C2F-B74247D71D8E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Глава Администрации</a:t>
          </a:r>
          <a:endParaRPr lang="ru-RU" dirty="0">
            <a:solidFill>
              <a:schemeClr val="tx1"/>
            </a:solidFill>
          </a:endParaRPr>
        </a:p>
      </dgm:t>
    </dgm:pt>
    <dgm:pt modelId="{C536B49B-AE01-4CB1-AD76-F596CD3E69F7}" type="parTrans" cxnId="{B324678D-4634-4B9D-8753-392524DB2012}">
      <dgm:prSet/>
      <dgm:spPr/>
      <dgm:t>
        <a:bodyPr/>
        <a:lstStyle/>
        <a:p>
          <a:endParaRPr lang="ru-RU"/>
        </a:p>
      </dgm:t>
    </dgm:pt>
    <dgm:pt modelId="{D309EF68-D574-4C42-815A-E339F9354955}" type="sibTrans" cxnId="{B324678D-4634-4B9D-8753-392524DB2012}">
      <dgm:prSet/>
      <dgm:spPr/>
      <dgm:t>
        <a:bodyPr/>
        <a:lstStyle/>
        <a:p>
          <a:endParaRPr lang="ru-RU"/>
        </a:p>
      </dgm:t>
    </dgm:pt>
    <dgm:pt modelId="{5B67A9BE-116B-4739-AFA9-52A956EFD609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Заместитель главы Администрации </a:t>
          </a:r>
          <a:endParaRPr lang="ru-RU" dirty="0">
            <a:solidFill>
              <a:schemeClr val="tx1"/>
            </a:solidFill>
          </a:endParaRPr>
        </a:p>
      </dgm:t>
    </dgm:pt>
    <dgm:pt modelId="{40B9060F-07A0-43CA-96CD-4CC5158BB514}" type="parTrans" cxnId="{2E87D704-F11C-4E57-9D33-FC1BCFD48D6A}">
      <dgm:prSet/>
      <dgm:spPr/>
      <dgm:t>
        <a:bodyPr/>
        <a:lstStyle/>
        <a:p>
          <a:endParaRPr lang="ru-RU"/>
        </a:p>
      </dgm:t>
    </dgm:pt>
    <dgm:pt modelId="{6DC4B09A-762C-4A7A-8F2B-01DCDA45ECC8}" type="sibTrans" cxnId="{2E87D704-F11C-4E57-9D33-FC1BCFD48D6A}">
      <dgm:prSet/>
      <dgm:spPr/>
      <dgm:t>
        <a:bodyPr/>
        <a:lstStyle/>
        <a:p>
          <a:endParaRPr lang="ru-RU"/>
        </a:p>
      </dgm:t>
    </dgm:pt>
    <dgm:pt modelId="{3F1734C9-901F-442F-9BB0-C5A7D017149E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Специалист ВУС</a:t>
          </a:r>
          <a:endParaRPr lang="ru-RU" dirty="0">
            <a:solidFill>
              <a:schemeClr val="tx1"/>
            </a:solidFill>
          </a:endParaRPr>
        </a:p>
      </dgm:t>
    </dgm:pt>
    <dgm:pt modelId="{D2695D75-8AD2-4465-B39C-AE0458DB9B6B}" type="parTrans" cxnId="{07239012-921F-48B3-9EAD-45D8161EAD47}">
      <dgm:prSet/>
      <dgm:spPr/>
      <dgm:t>
        <a:bodyPr/>
        <a:lstStyle/>
        <a:p>
          <a:endParaRPr lang="ru-RU"/>
        </a:p>
      </dgm:t>
    </dgm:pt>
    <dgm:pt modelId="{243CB9C5-25A5-4827-A973-F7FAC6314C25}" type="sibTrans" cxnId="{07239012-921F-48B3-9EAD-45D8161EAD47}">
      <dgm:prSet/>
      <dgm:spPr/>
      <dgm:t>
        <a:bodyPr/>
        <a:lstStyle/>
        <a:p>
          <a:endParaRPr lang="ru-RU"/>
        </a:p>
      </dgm:t>
    </dgm:pt>
    <dgm:pt modelId="{39EC0488-04B7-495F-8E17-6E88215218DF}" type="pres">
      <dgm:prSet presAssocID="{49E62850-ADD5-43EB-960A-A6E7D4AD37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027139-7293-43CD-BB27-5FB30EBEAB87}" type="pres">
      <dgm:prSet presAssocID="{58C96A97-4A44-48F4-8C2F-B74247D71D8E}" presName="parentLin" presStyleCnt="0"/>
      <dgm:spPr/>
    </dgm:pt>
    <dgm:pt modelId="{B5FF874B-5D4C-4075-9DDB-FAA299D48340}" type="pres">
      <dgm:prSet presAssocID="{58C96A97-4A44-48F4-8C2F-B74247D71D8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AB03430-CB59-4963-AD5D-68188080C6C5}" type="pres">
      <dgm:prSet presAssocID="{58C96A97-4A44-48F4-8C2F-B74247D71D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46E32-0255-4D99-B8DF-9FE873165752}" type="pres">
      <dgm:prSet presAssocID="{58C96A97-4A44-48F4-8C2F-B74247D71D8E}" presName="negativeSpace" presStyleCnt="0"/>
      <dgm:spPr/>
    </dgm:pt>
    <dgm:pt modelId="{4A6BD12D-2D18-4980-BAED-1ACE120D3968}" type="pres">
      <dgm:prSet presAssocID="{58C96A97-4A44-48F4-8C2F-B74247D71D8E}" presName="childText" presStyleLbl="conFgAcc1" presStyleIdx="0" presStyleCnt="3">
        <dgm:presLayoutVars>
          <dgm:bulletEnabled val="1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FBF65E3F-C670-4B2B-AD45-B88E407E7611}" type="pres">
      <dgm:prSet presAssocID="{D309EF68-D574-4C42-815A-E339F9354955}" presName="spaceBetweenRectangles" presStyleCnt="0"/>
      <dgm:spPr/>
    </dgm:pt>
    <dgm:pt modelId="{29DBDCEB-4DDC-431A-844C-AE62B26ABD80}" type="pres">
      <dgm:prSet presAssocID="{5B67A9BE-116B-4739-AFA9-52A956EFD609}" presName="parentLin" presStyleCnt="0"/>
      <dgm:spPr/>
    </dgm:pt>
    <dgm:pt modelId="{32BC5391-C748-448F-8D35-42857B76A8BD}" type="pres">
      <dgm:prSet presAssocID="{5B67A9BE-116B-4739-AFA9-52A956EFD60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8ED5EA4-801E-4686-95AD-C50A4EAB9F89}" type="pres">
      <dgm:prSet presAssocID="{5B67A9BE-116B-4739-AFA9-52A956EFD60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135F2-46E0-408E-884C-50920A63FB4A}" type="pres">
      <dgm:prSet presAssocID="{5B67A9BE-116B-4739-AFA9-52A956EFD609}" presName="negativeSpace" presStyleCnt="0"/>
      <dgm:spPr/>
    </dgm:pt>
    <dgm:pt modelId="{3CF6EDA3-0CB1-42ED-A7D5-40F7BBA575E2}" type="pres">
      <dgm:prSet presAssocID="{5B67A9BE-116B-4739-AFA9-52A956EFD609}" presName="childText" presStyleLbl="conFgAcc1" presStyleIdx="1" presStyleCnt="3">
        <dgm:presLayoutVars>
          <dgm:bulletEnabled val="1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50BF80FF-6DEE-4128-8F33-0F03B53B2240}" type="pres">
      <dgm:prSet presAssocID="{6DC4B09A-762C-4A7A-8F2B-01DCDA45ECC8}" presName="spaceBetweenRectangles" presStyleCnt="0"/>
      <dgm:spPr/>
    </dgm:pt>
    <dgm:pt modelId="{8324AF24-D2F3-4BDB-A11C-95FA394634C5}" type="pres">
      <dgm:prSet presAssocID="{3F1734C9-901F-442F-9BB0-C5A7D017149E}" presName="parentLin" presStyleCnt="0"/>
      <dgm:spPr/>
    </dgm:pt>
    <dgm:pt modelId="{069D16E5-B799-4C0F-AF41-AB3D3E0B63A6}" type="pres">
      <dgm:prSet presAssocID="{3F1734C9-901F-442F-9BB0-C5A7D017149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51C71AA-AD25-40D9-9155-D6F937FAA264}" type="pres">
      <dgm:prSet presAssocID="{3F1734C9-901F-442F-9BB0-C5A7D017149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96023-ADAD-42D9-B3EA-7F40B2A53BB6}" type="pres">
      <dgm:prSet presAssocID="{3F1734C9-901F-442F-9BB0-C5A7D017149E}" presName="negativeSpace" presStyleCnt="0"/>
      <dgm:spPr/>
    </dgm:pt>
    <dgm:pt modelId="{8F4B8C91-3AFE-4338-B584-D40F9F0830F6}" type="pres">
      <dgm:prSet presAssocID="{3F1734C9-901F-442F-9BB0-C5A7D017149E}" presName="childText" presStyleLbl="conFgAcc1" presStyleIdx="2" presStyleCnt="3">
        <dgm:presLayoutVars>
          <dgm:bulletEnabled val="1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247FA952-0D38-45A9-8094-5C7CB3677EE7}" type="presOf" srcId="{5B67A9BE-116B-4739-AFA9-52A956EFD609}" destId="{32BC5391-C748-448F-8D35-42857B76A8BD}" srcOrd="0" destOrd="0" presId="urn:microsoft.com/office/officeart/2005/8/layout/list1"/>
    <dgm:cxn modelId="{AC9D8A11-A5FD-41A5-A2DD-F6AAFBE8D120}" type="presOf" srcId="{49E62850-ADD5-43EB-960A-A6E7D4AD3754}" destId="{39EC0488-04B7-495F-8E17-6E88215218DF}" srcOrd="0" destOrd="0" presId="urn:microsoft.com/office/officeart/2005/8/layout/list1"/>
    <dgm:cxn modelId="{B324678D-4634-4B9D-8753-392524DB2012}" srcId="{49E62850-ADD5-43EB-960A-A6E7D4AD3754}" destId="{58C96A97-4A44-48F4-8C2F-B74247D71D8E}" srcOrd="0" destOrd="0" parTransId="{C536B49B-AE01-4CB1-AD76-F596CD3E69F7}" sibTransId="{D309EF68-D574-4C42-815A-E339F9354955}"/>
    <dgm:cxn modelId="{8A9A9C71-7689-454D-A38C-EFFF095C2645}" type="presOf" srcId="{3F1734C9-901F-442F-9BB0-C5A7D017149E}" destId="{069D16E5-B799-4C0F-AF41-AB3D3E0B63A6}" srcOrd="0" destOrd="0" presId="urn:microsoft.com/office/officeart/2005/8/layout/list1"/>
    <dgm:cxn modelId="{07239012-921F-48B3-9EAD-45D8161EAD47}" srcId="{49E62850-ADD5-43EB-960A-A6E7D4AD3754}" destId="{3F1734C9-901F-442F-9BB0-C5A7D017149E}" srcOrd="2" destOrd="0" parTransId="{D2695D75-8AD2-4465-B39C-AE0458DB9B6B}" sibTransId="{243CB9C5-25A5-4827-A973-F7FAC6314C25}"/>
    <dgm:cxn modelId="{07E3493F-AAEF-4C2D-9F6F-9FC2C72A9477}" type="presOf" srcId="{5B67A9BE-116B-4739-AFA9-52A956EFD609}" destId="{F8ED5EA4-801E-4686-95AD-C50A4EAB9F89}" srcOrd="1" destOrd="0" presId="urn:microsoft.com/office/officeart/2005/8/layout/list1"/>
    <dgm:cxn modelId="{2E87D704-F11C-4E57-9D33-FC1BCFD48D6A}" srcId="{49E62850-ADD5-43EB-960A-A6E7D4AD3754}" destId="{5B67A9BE-116B-4739-AFA9-52A956EFD609}" srcOrd="1" destOrd="0" parTransId="{40B9060F-07A0-43CA-96CD-4CC5158BB514}" sibTransId="{6DC4B09A-762C-4A7A-8F2B-01DCDA45ECC8}"/>
    <dgm:cxn modelId="{1C941FB4-6922-4422-A38C-BF4489649A88}" type="presOf" srcId="{3F1734C9-901F-442F-9BB0-C5A7D017149E}" destId="{551C71AA-AD25-40D9-9155-D6F937FAA264}" srcOrd="1" destOrd="0" presId="urn:microsoft.com/office/officeart/2005/8/layout/list1"/>
    <dgm:cxn modelId="{133A33E6-8C09-41F9-9090-5D336E58A0E8}" type="presOf" srcId="{58C96A97-4A44-48F4-8C2F-B74247D71D8E}" destId="{EAB03430-CB59-4963-AD5D-68188080C6C5}" srcOrd="1" destOrd="0" presId="urn:microsoft.com/office/officeart/2005/8/layout/list1"/>
    <dgm:cxn modelId="{3336BD5D-9016-4E40-92E6-16A89FBB5F75}" type="presOf" srcId="{58C96A97-4A44-48F4-8C2F-B74247D71D8E}" destId="{B5FF874B-5D4C-4075-9DDB-FAA299D48340}" srcOrd="0" destOrd="0" presId="urn:microsoft.com/office/officeart/2005/8/layout/list1"/>
    <dgm:cxn modelId="{E95B7748-C3ED-434B-9494-44E4C67A56CB}" type="presParOf" srcId="{39EC0488-04B7-495F-8E17-6E88215218DF}" destId="{28027139-7293-43CD-BB27-5FB30EBEAB87}" srcOrd="0" destOrd="0" presId="urn:microsoft.com/office/officeart/2005/8/layout/list1"/>
    <dgm:cxn modelId="{6190A7E7-3C23-4F12-8DD0-73C9048F5F30}" type="presParOf" srcId="{28027139-7293-43CD-BB27-5FB30EBEAB87}" destId="{B5FF874B-5D4C-4075-9DDB-FAA299D48340}" srcOrd="0" destOrd="0" presId="urn:microsoft.com/office/officeart/2005/8/layout/list1"/>
    <dgm:cxn modelId="{9CDC24A7-CDA9-4026-8AB4-32DF8D681D3D}" type="presParOf" srcId="{28027139-7293-43CD-BB27-5FB30EBEAB87}" destId="{EAB03430-CB59-4963-AD5D-68188080C6C5}" srcOrd="1" destOrd="0" presId="urn:microsoft.com/office/officeart/2005/8/layout/list1"/>
    <dgm:cxn modelId="{748E2DE1-6608-4B4F-8344-253A622D7BCC}" type="presParOf" srcId="{39EC0488-04B7-495F-8E17-6E88215218DF}" destId="{84846E32-0255-4D99-B8DF-9FE873165752}" srcOrd="1" destOrd="0" presId="urn:microsoft.com/office/officeart/2005/8/layout/list1"/>
    <dgm:cxn modelId="{8DEE0FC4-E0EB-436F-9166-1FD4D54AFB1C}" type="presParOf" srcId="{39EC0488-04B7-495F-8E17-6E88215218DF}" destId="{4A6BD12D-2D18-4980-BAED-1ACE120D3968}" srcOrd="2" destOrd="0" presId="urn:microsoft.com/office/officeart/2005/8/layout/list1"/>
    <dgm:cxn modelId="{159E567B-93FE-4C57-9A63-FCBF040438F2}" type="presParOf" srcId="{39EC0488-04B7-495F-8E17-6E88215218DF}" destId="{FBF65E3F-C670-4B2B-AD45-B88E407E7611}" srcOrd="3" destOrd="0" presId="urn:microsoft.com/office/officeart/2005/8/layout/list1"/>
    <dgm:cxn modelId="{B6C4D48E-0F62-4E5A-8E47-EE0939A5D1D3}" type="presParOf" srcId="{39EC0488-04B7-495F-8E17-6E88215218DF}" destId="{29DBDCEB-4DDC-431A-844C-AE62B26ABD80}" srcOrd="4" destOrd="0" presId="urn:microsoft.com/office/officeart/2005/8/layout/list1"/>
    <dgm:cxn modelId="{3A7C20FA-F691-4F2D-9EF3-C985968DA76F}" type="presParOf" srcId="{29DBDCEB-4DDC-431A-844C-AE62B26ABD80}" destId="{32BC5391-C748-448F-8D35-42857B76A8BD}" srcOrd="0" destOrd="0" presId="urn:microsoft.com/office/officeart/2005/8/layout/list1"/>
    <dgm:cxn modelId="{40189B93-6316-4F9C-8C95-EEB7B239E340}" type="presParOf" srcId="{29DBDCEB-4DDC-431A-844C-AE62B26ABD80}" destId="{F8ED5EA4-801E-4686-95AD-C50A4EAB9F89}" srcOrd="1" destOrd="0" presId="urn:microsoft.com/office/officeart/2005/8/layout/list1"/>
    <dgm:cxn modelId="{0399D531-7B1E-4D37-BEC0-397D1983A3B6}" type="presParOf" srcId="{39EC0488-04B7-495F-8E17-6E88215218DF}" destId="{A33135F2-46E0-408E-884C-50920A63FB4A}" srcOrd="5" destOrd="0" presId="urn:microsoft.com/office/officeart/2005/8/layout/list1"/>
    <dgm:cxn modelId="{782A54F2-95C9-417D-B84C-3AF44192289B}" type="presParOf" srcId="{39EC0488-04B7-495F-8E17-6E88215218DF}" destId="{3CF6EDA3-0CB1-42ED-A7D5-40F7BBA575E2}" srcOrd="6" destOrd="0" presId="urn:microsoft.com/office/officeart/2005/8/layout/list1"/>
    <dgm:cxn modelId="{DD09AF2E-D4C3-42E7-B6E0-1CEE5A8E6D34}" type="presParOf" srcId="{39EC0488-04B7-495F-8E17-6E88215218DF}" destId="{50BF80FF-6DEE-4128-8F33-0F03B53B2240}" srcOrd="7" destOrd="0" presId="urn:microsoft.com/office/officeart/2005/8/layout/list1"/>
    <dgm:cxn modelId="{557A21D1-78D0-4EFA-A4A0-1E97CD627BD6}" type="presParOf" srcId="{39EC0488-04B7-495F-8E17-6E88215218DF}" destId="{8324AF24-D2F3-4BDB-A11C-95FA394634C5}" srcOrd="8" destOrd="0" presId="urn:microsoft.com/office/officeart/2005/8/layout/list1"/>
    <dgm:cxn modelId="{EDC95DE4-D6BC-4C3A-AD2D-3A7E355BE256}" type="presParOf" srcId="{8324AF24-D2F3-4BDB-A11C-95FA394634C5}" destId="{069D16E5-B799-4C0F-AF41-AB3D3E0B63A6}" srcOrd="0" destOrd="0" presId="urn:microsoft.com/office/officeart/2005/8/layout/list1"/>
    <dgm:cxn modelId="{566893AF-8530-4246-9905-7738B46C800A}" type="presParOf" srcId="{8324AF24-D2F3-4BDB-A11C-95FA394634C5}" destId="{551C71AA-AD25-40D9-9155-D6F937FAA264}" srcOrd="1" destOrd="0" presId="urn:microsoft.com/office/officeart/2005/8/layout/list1"/>
    <dgm:cxn modelId="{8BDCF703-400D-49F3-82E8-75A9524D028B}" type="presParOf" srcId="{39EC0488-04B7-495F-8E17-6E88215218DF}" destId="{25696023-ADAD-42D9-B3EA-7F40B2A53BB6}" srcOrd="9" destOrd="0" presId="urn:microsoft.com/office/officeart/2005/8/layout/list1"/>
    <dgm:cxn modelId="{A319A0AE-BD60-4737-AA5F-DA49EBBB27AF}" type="presParOf" srcId="{39EC0488-04B7-495F-8E17-6E88215218DF}" destId="{8F4B8C91-3AFE-4338-B584-D40F9F0830F6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3CC2CF-BA5D-4697-BFCF-48B14407BD77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E711CE-0595-4DE2-B8D6-82130DD2B474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</a:rPr>
            <a:t>Доходы  – </a:t>
          </a:r>
        </a:p>
        <a:p>
          <a:pPr algn="ctr"/>
          <a:r>
            <a:rPr lang="ru-RU" b="1" dirty="0" smtClean="0">
              <a:solidFill>
                <a:schemeClr val="tx1"/>
              </a:solidFill>
            </a:rPr>
            <a:t>5053,2 </a:t>
          </a:r>
          <a:r>
            <a:rPr lang="ru-RU" dirty="0" smtClean="0">
              <a:solidFill>
                <a:schemeClr val="tx1"/>
              </a:solidFill>
            </a:rPr>
            <a:t>тыс. руб.</a:t>
          </a:r>
          <a:endParaRPr lang="ru-RU" dirty="0">
            <a:solidFill>
              <a:schemeClr val="tx1"/>
            </a:solidFill>
          </a:endParaRPr>
        </a:p>
      </dgm:t>
    </dgm:pt>
    <dgm:pt modelId="{16464EF5-FC26-4886-81A1-07A36FE1D6AB}" type="parTrans" cxnId="{79CD0683-4C25-4CA4-BDA5-7B6D41B703EE}">
      <dgm:prSet/>
      <dgm:spPr/>
      <dgm:t>
        <a:bodyPr/>
        <a:lstStyle/>
        <a:p>
          <a:endParaRPr lang="ru-RU"/>
        </a:p>
      </dgm:t>
    </dgm:pt>
    <dgm:pt modelId="{16940796-AAAF-447A-880A-5EEE84833570}" type="sibTrans" cxnId="{79CD0683-4C25-4CA4-BDA5-7B6D41B703EE}">
      <dgm:prSet/>
      <dgm:spPr/>
      <dgm:t>
        <a:bodyPr/>
        <a:lstStyle/>
        <a:p>
          <a:endParaRPr lang="ru-RU"/>
        </a:p>
      </dgm:t>
    </dgm:pt>
    <dgm:pt modelId="{8A0B1362-D957-4CD6-8455-7F20A354364E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</a:rPr>
            <a:t>Расходы –</a:t>
          </a:r>
        </a:p>
        <a:p>
          <a:pPr algn="ctr"/>
          <a:r>
            <a:rPr lang="ru-RU" b="1" dirty="0" smtClean="0">
              <a:solidFill>
                <a:schemeClr val="tx1"/>
              </a:solidFill>
            </a:rPr>
            <a:t>5054,5 </a:t>
          </a:r>
          <a:r>
            <a:rPr lang="ru-RU" dirty="0" smtClean="0">
              <a:solidFill>
                <a:schemeClr val="tx1"/>
              </a:solidFill>
            </a:rPr>
            <a:t>тыс. руб.</a:t>
          </a:r>
          <a:endParaRPr lang="ru-RU" dirty="0">
            <a:solidFill>
              <a:schemeClr val="tx1"/>
            </a:solidFill>
          </a:endParaRPr>
        </a:p>
      </dgm:t>
    </dgm:pt>
    <dgm:pt modelId="{198718B4-B9B4-4D36-A4FA-B2BB8A4FF2A6}" type="parTrans" cxnId="{54FD0AD7-1115-45D3-9CCD-2F07DB2F49B9}">
      <dgm:prSet/>
      <dgm:spPr/>
      <dgm:t>
        <a:bodyPr/>
        <a:lstStyle/>
        <a:p>
          <a:endParaRPr lang="ru-RU"/>
        </a:p>
      </dgm:t>
    </dgm:pt>
    <dgm:pt modelId="{776533C1-1C63-462B-8752-810FDDBB3245}" type="sibTrans" cxnId="{54FD0AD7-1115-45D3-9CCD-2F07DB2F49B9}">
      <dgm:prSet/>
      <dgm:spPr/>
      <dgm:t>
        <a:bodyPr/>
        <a:lstStyle/>
        <a:p>
          <a:endParaRPr lang="ru-RU"/>
        </a:p>
      </dgm:t>
    </dgm:pt>
    <dgm:pt modelId="{09246CCC-C61D-4B90-9641-13A58076787C}" type="pres">
      <dgm:prSet presAssocID="{D23CC2CF-BA5D-4697-BFCF-48B14407BD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3557D-91ED-4BF3-B3E5-0D62514580F1}" type="pres">
      <dgm:prSet presAssocID="{36E711CE-0595-4DE2-B8D6-82130DD2B474}" presName="parentLin" presStyleCnt="0"/>
      <dgm:spPr/>
    </dgm:pt>
    <dgm:pt modelId="{7156E532-24DD-4F0E-8401-E78B4B906EAD}" type="pres">
      <dgm:prSet presAssocID="{36E711CE-0595-4DE2-B8D6-82130DD2B47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A649983-F5DC-456B-9360-4880699EAB7B}" type="pres">
      <dgm:prSet presAssocID="{36E711CE-0595-4DE2-B8D6-82130DD2B474}" presName="parentText" presStyleLbl="node1" presStyleIdx="0" presStyleCnt="2" custScaleX="1572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B2475-1CDC-482B-84EF-10810BAEDFA5}" type="pres">
      <dgm:prSet presAssocID="{36E711CE-0595-4DE2-B8D6-82130DD2B474}" presName="negativeSpace" presStyleCnt="0"/>
      <dgm:spPr/>
    </dgm:pt>
    <dgm:pt modelId="{415B9FD8-E207-497E-899E-653DFCA20F6F}" type="pres">
      <dgm:prSet presAssocID="{36E711CE-0595-4DE2-B8D6-82130DD2B474}" presName="childText" presStyleLbl="conFgAcc1" presStyleIdx="0" presStyleCnt="2">
        <dgm:presLayoutVars>
          <dgm:bulletEnabled val="1"/>
        </dgm:presLayoutVars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0E7627C1-11AB-4F09-8E4C-67D96A9589BF}" type="pres">
      <dgm:prSet presAssocID="{16940796-AAAF-447A-880A-5EEE84833570}" presName="spaceBetweenRectangles" presStyleCnt="0"/>
      <dgm:spPr/>
    </dgm:pt>
    <dgm:pt modelId="{80C71F32-5812-4CFF-856B-A17C1DF9FC4C}" type="pres">
      <dgm:prSet presAssocID="{8A0B1362-D957-4CD6-8455-7F20A354364E}" presName="parentLin" presStyleCnt="0"/>
      <dgm:spPr/>
    </dgm:pt>
    <dgm:pt modelId="{F5314BD0-4345-4D83-8E1D-C60BC44F4323}" type="pres">
      <dgm:prSet presAssocID="{8A0B1362-D957-4CD6-8455-7F20A354364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1168400-7256-4218-92D8-1EBFA85B8419}" type="pres">
      <dgm:prSet presAssocID="{8A0B1362-D957-4CD6-8455-7F20A354364E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4DB7E-3F6F-474B-96FF-16CA0CA40212}" type="pres">
      <dgm:prSet presAssocID="{8A0B1362-D957-4CD6-8455-7F20A354364E}" presName="negativeSpace" presStyleCnt="0"/>
      <dgm:spPr/>
    </dgm:pt>
    <dgm:pt modelId="{62181CF5-1071-4751-9A47-B146609391D5}" type="pres">
      <dgm:prSet presAssocID="{8A0B1362-D957-4CD6-8455-7F20A354364E}" presName="childText" presStyleLbl="conFgAcc1" presStyleIdx="1" presStyleCnt="2">
        <dgm:presLayoutVars>
          <dgm:bulletEnabled val="1"/>
        </dgm:presLayoutVars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6A92C317-9D88-4FA6-B638-BA358D25FC10}" type="presOf" srcId="{36E711CE-0595-4DE2-B8D6-82130DD2B474}" destId="{7156E532-24DD-4F0E-8401-E78B4B906EAD}" srcOrd="0" destOrd="0" presId="urn:microsoft.com/office/officeart/2005/8/layout/list1"/>
    <dgm:cxn modelId="{224A994B-435E-4F1A-99DB-D3937EC6646D}" type="presOf" srcId="{D23CC2CF-BA5D-4697-BFCF-48B14407BD77}" destId="{09246CCC-C61D-4B90-9641-13A58076787C}" srcOrd="0" destOrd="0" presId="urn:microsoft.com/office/officeart/2005/8/layout/list1"/>
    <dgm:cxn modelId="{54FD0AD7-1115-45D3-9CCD-2F07DB2F49B9}" srcId="{D23CC2CF-BA5D-4697-BFCF-48B14407BD77}" destId="{8A0B1362-D957-4CD6-8455-7F20A354364E}" srcOrd="1" destOrd="0" parTransId="{198718B4-B9B4-4D36-A4FA-B2BB8A4FF2A6}" sibTransId="{776533C1-1C63-462B-8752-810FDDBB3245}"/>
    <dgm:cxn modelId="{7F943D35-30B0-4AD0-B1C1-A931312DA68D}" type="presOf" srcId="{36E711CE-0595-4DE2-B8D6-82130DD2B474}" destId="{DA649983-F5DC-456B-9360-4880699EAB7B}" srcOrd="1" destOrd="0" presId="urn:microsoft.com/office/officeart/2005/8/layout/list1"/>
    <dgm:cxn modelId="{79CD0683-4C25-4CA4-BDA5-7B6D41B703EE}" srcId="{D23CC2CF-BA5D-4697-BFCF-48B14407BD77}" destId="{36E711CE-0595-4DE2-B8D6-82130DD2B474}" srcOrd="0" destOrd="0" parTransId="{16464EF5-FC26-4886-81A1-07A36FE1D6AB}" sibTransId="{16940796-AAAF-447A-880A-5EEE84833570}"/>
    <dgm:cxn modelId="{B6B796CD-527B-4F34-A50D-6195491B71D9}" type="presOf" srcId="{8A0B1362-D957-4CD6-8455-7F20A354364E}" destId="{F5314BD0-4345-4D83-8E1D-C60BC44F4323}" srcOrd="0" destOrd="0" presId="urn:microsoft.com/office/officeart/2005/8/layout/list1"/>
    <dgm:cxn modelId="{368A5CD9-EFDD-48FE-87F3-A8980EC2E2CA}" type="presOf" srcId="{8A0B1362-D957-4CD6-8455-7F20A354364E}" destId="{71168400-7256-4218-92D8-1EBFA85B8419}" srcOrd="1" destOrd="0" presId="urn:microsoft.com/office/officeart/2005/8/layout/list1"/>
    <dgm:cxn modelId="{9545E2F3-F5F8-4D53-A089-36C375815CAF}" type="presParOf" srcId="{09246CCC-C61D-4B90-9641-13A58076787C}" destId="{A523557D-91ED-4BF3-B3E5-0D62514580F1}" srcOrd="0" destOrd="0" presId="urn:microsoft.com/office/officeart/2005/8/layout/list1"/>
    <dgm:cxn modelId="{7535B124-8BE6-4B62-97E3-8BCA3169BE0E}" type="presParOf" srcId="{A523557D-91ED-4BF3-B3E5-0D62514580F1}" destId="{7156E532-24DD-4F0E-8401-E78B4B906EAD}" srcOrd="0" destOrd="0" presId="urn:microsoft.com/office/officeart/2005/8/layout/list1"/>
    <dgm:cxn modelId="{F2EF151D-D93F-471E-AACB-254B1488F015}" type="presParOf" srcId="{A523557D-91ED-4BF3-B3E5-0D62514580F1}" destId="{DA649983-F5DC-456B-9360-4880699EAB7B}" srcOrd="1" destOrd="0" presId="urn:microsoft.com/office/officeart/2005/8/layout/list1"/>
    <dgm:cxn modelId="{B65A2422-D567-4D00-A6AF-1647533C18EA}" type="presParOf" srcId="{09246CCC-C61D-4B90-9641-13A58076787C}" destId="{048B2475-1CDC-482B-84EF-10810BAEDFA5}" srcOrd="1" destOrd="0" presId="urn:microsoft.com/office/officeart/2005/8/layout/list1"/>
    <dgm:cxn modelId="{6F1207B7-4FE9-4A37-B349-DE62F2958358}" type="presParOf" srcId="{09246CCC-C61D-4B90-9641-13A58076787C}" destId="{415B9FD8-E207-497E-899E-653DFCA20F6F}" srcOrd="2" destOrd="0" presId="urn:microsoft.com/office/officeart/2005/8/layout/list1"/>
    <dgm:cxn modelId="{C98B633E-6FE4-42B7-8E12-DEA11E73179D}" type="presParOf" srcId="{09246CCC-C61D-4B90-9641-13A58076787C}" destId="{0E7627C1-11AB-4F09-8E4C-67D96A9589BF}" srcOrd="3" destOrd="0" presId="urn:microsoft.com/office/officeart/2005/8/layout/list1"/>
    <dgm:cxn modelId="{2E90C5ED-FD8C-4A2C-812D-60F899755B28}" type="presParOf" srcId="{09246CCC-C61D-4B90-9641-13A58076787C}" destId="{80C71F32-5812-4CFF-856B-A17C1DF9FC4C}" srcOrd="4" destOrd="0" presId="urn:microsoft.com/office/officeart/2005/8/layout/list1"/>
    <dgm:cxn modelId="{C649C125-B77E-42E7-BE63-C2BC72530D5C}" type="presParOf" srcId="{80C71F32-5812-4CFF-856B-A17C1DF9FC4C}" destId="{F5314BD0-4345-4D83-8E1D-C60BC44F4323}" srcOrd="0" destOrd="0" presId="urn:microsoft.com/office/officeart/2005/8/layout/list1"/>
    <dgm:cxn modelId="{401ECF93-3614-4B94-996E-C0BFA8D3DF6D}" type="presParOf" srcId="{80C71F32-5812-4CFF-856B-A17C1DF9FC4C}" destId="{71168400-7256-4218-92D8-1EBFA85B8419}" srcOrd="1" destOrd="0" presId="urn:microsoft.com/office/officeart/2005/8/layout/list1"/>
    <dgm:cxn modelId="{D3E2B6D7-B36A-42F2-9E31-EE6856C25305}" type="presParOf" srcId="{09246CCC-C61D-4B90-9641-13A58076787C}" destId="{9F14DB7E-3F6F-474B-96FF-16CA0CA40212}" srcOrd="5" destOrd="0" presId="urn:microsoft.com/office/officeart/2005/8/layout/list1"/>
    <dgm:cxn modelId="{F149CE6A-6BBD-4F45-952D-F9B155973B16}" type="presParOf" srcId="{09246CCC-C61D-4B90-9641-13A58076787C}" destId="{62181CF5-1071-4751-9A47-B146609391D5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B9AA14-FC8F-4DC1-AAEC-94D0754A86B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1755F9-10A3-4C01-929C-C848D1ED0468}">
      <dgm:prSet/>
      <dgm:spPr/>
      <dgm:t>
        <a:bodyPr/>
        <a:lstStyle/>
        <a:p>
          <a:pPr algn="ctr"/>
          <a:r>
            <a:rPr lang="ru-RU" b="0" i="0" u="none" dirty="0" smtClean="0"/>
            <a:t>Налог на доходы физических лиц	                           </a:t>
          </a:r>
          <a:r>
            <a:rPr lang="ru-RU" dirty="0" smtClean="0"/>
            <a:t>587,2</a:t>
          </a:r>
          <a:endParaRPr lang="ru-RU" dirty="0"/>
        </a:p>
      </dgm:t>
    </dgm:pt>
    <dgm:pt modelId="{C44AD6B3-D4D3-48AD-A641-7D8C91C8F03C}" type="parTrans" cxnId="{E492564D-6F4D-4CA0-80A5-F18F6EA7EFD7}">
      <dgm:prSet/>
      <dgm:spPr/>
      <dgm:t>
        <a:bodyPr/>
        <a:lstStyle/>
        <a:p>
          <a:endParaRPr lang="ru-RU"/>
        </a:p>
      </dgm:t>
    </dgm:pt>
    <dgm:pt modelId="{874F916C-D03E-4FCE-8E18-B3C6EA6057C0}" type="sibTrans" cxnId="{E492564D-6F4D-4CA0-80A5-F18F6EA7EFD7}">
      <dgm:prSet/>
      <dgm:spPr/>
      <dgm:t>
        <a:bodyPr/>
        <a:lstStyle/>
        <a:p>
          <a:endParaRPr lang="ru-RU"/>
        </a:p>
      </dgm:t>
    </dgm:pt>
    <dgm:pt modelId="{2E4B3855-31A5-43B8-92D3-DD658D74CBFD}">
      <dgm:prSet/>
      <dgm:spPr/>
      <dgm:t>
        <a:bodyPr/>
        <a:lstStyle/>
        <a:p>
          <a:r>
            <a:rPr lang="ru-RU" b="0" i="0" u="none" dirty="0" smtClean="0"/>
            <a:t>Налог на имущество физических лиц	                          62,7</a:t>
          </a:r>
          <a:endParaRPr lang="ru-RU" dirty="0"/>
        </a:p>
      </dgm:t>
    </dgm:pt>
    <dgm:pt modelId="{2D8DF7C0-3859-4EF9-A655-2E5E993D182A}" type="parTrans" cxnId="{67DE4177-1167-46F6-B5BD-7258923686F0}">
      <dgm:prSet/>
      <dgm:spPr/>
      <dgm:t>
        <a:bodyPr/>
        <a:lstStyle/>
        <a:p>
          <a:endParaRPr lang="ru-RU"/>
        </a:p>
      </dgm:t>
    </dgm:pt>
    <dgm:pt modelId="{863F9B4F-3E4C-4A2D-BC34-C47EE92C8B19}" type="sibTrans" cxnId="{67DE4177-1167-46F6-B5BD-7258923686F0}">
      <dgm:prSet/>
      <dgm:spPr/>
      <dgm:t>
        <a:bodyPr/>
        <a:lstStyle/>
        <a:p>
          <a:endParaRPr lang="ru-RU"/>
        </a:p>
      </dgm:t>
    </dgm:pt>
    <dgm:pt modelId="{2CCAC0F9-C9F6-4FE5-90B6-F27D5A65EF6F}">
      <dgm:prSet/>
      <dgm:spPr/>
      <dgm:t>
        <a:bodyPr/>
        <a:lstStyle/>
        <a:p>
          <a:r>
            <a:rPr lang="ru-RU" b="0" i="0" u="none" dirty="0" smtClean="0"/>
            <a:t>Земельный налог	829,7</a:t>
          </a:r>
          <a:endParaRPr lang="ru-RU" dirty="0"/>
        </a:p>
      </dgm:t>
    </dgm:pt>
    <dgm:pt modelId="{C14515D3-9605-4EEB-913B-609C3478E1CF}" type="parTrans" cxnId="{F8E6160A-6048-490A-BE2A-E94892CEB316}">
      <dgm:prSet/>
      <dgm:spPr/>
      <dgm:t>
        <a:bodyPr/>
        <a:lstStyle/>
        <a:p>
          <a:endParaRPr lang="ru-RU"/>
        </a:p>
      </dgm:t>
    </dgm:pt>
    <dgm:pt modelId="{88E5B994-8C44-46FB-A5C2-B885646B961D}" type="sibTrans" cxnId="{F8E6160A-6048-490A-BE2A-E94892CEB316}">
      <dgm:prSet/>
      <dgm:spPr/>
      <dgm:t>
        <a:bodyPr/>
        <a:lstStyle/>
        <a:p>
          <a:endParaRPr lang="ru-RU"/>
        </a:p>
      </dgm:t>
    </dgm:pt>
    <dgm:pt modelId="{8AF28140-0973-4F54-9FA5-520B4FAAC1A0}">
      <dgm:prSet/>
      <dgm:spPr/>
      <dgm:t>
        <a:bodyPr/>
        <a:lstStyle/>
        <a:p>
          <a:r>
            <a:rPr lang="ru-RU" b="0" i="0" u="none" dirty="0" smtClean="0"/>
            <a:t>Государственная пошлина  3,6</a:t>
          </a:r>
          <a:endParaRPr lang="ru-RU" dirty="0"/>
        </a:p>
      </dgm:t>
    </dgm:pt>
    <dgm:pt modelId="{1CCDE078-6F59-44DB-B841-B38151140A9A}" type="parTrans" cxnId="{EF57F54B-6130-4D23-830B-416240FBD4DC}">
      <dgm:prSet/>
      <dgm:spPr/>
      <dgm:t>
        <a:bodyPr/>
        <a:lstStyle/>
        <a:p>
          <a:endParaRPr lang="ru-RU"/>
        </a:p>
      </dgm:t>
    </dgm:pt>
    <dgm:pt modelId="{305D3EEA-955E-44C4-8E21-EA7DF8D69409}" type="sibTrans" cxnId="{EF57F54B-6130-4D23-830B-416240FBD4DC}">
      <dgm:prSet/>
      <dgm:spPr/>
      <dgm:t>
        <a:bodyPr/>
        <a:lstStyle/>
        <a:p>
          <a:endParaRPr lang="ru-RU"/>
        </a:p>
      </dgm:t>
    </dgm:pt>
    <dgm:pt modelId="{CE9ED72D-159E-434B-8E37-19A8E50F1AD0}">
      <dgm:prSet/>
      <dgm:spPr/>
      <dgm:t>
        <a:bodyPr/>
        <a:lstStyle/>
        <a:p>
          <a:pPr algn="ctr"/>
          <a:r>
            <a:rPr lang="ru-RU" dirty="0" smtClean="0"/>
            <a:t>Доходы от компенсации затрат 9,2</a:t>
          </a:r>
          <a:r>
            <a:rPr lang="ru-RU" b="0" i="0" u="none" dirty="0" smtClean="0"/>
            <a:t> </a:t>
          </a:r>
          <a:endParaRPr lang="ru-RU" dirty="0"/>
        </a:p>
      </dgm:t>
    </dgm:pt>
    <dgm:pt modelId="{08DD55C8-407C-4EDD-91DA-8C7BE946F0FB}" type="parTrans" cxnId="{9FE96471-F17F-4941-A8BF-81757650AA12}">
      <dgm:prSet/>
      <dgm:spPr/>
      <dgm:t>
        <a:bodyPr/>
        <a:lstStyle/>
        <a:p>
          <a:endParaRPr lang="ru-RU"/>
        </a:p>
      </dgm:t>
    </dgm:pt>
    <dgm:pt modelId="{0DAB459E-40A3-4123-A3D9-B3F67634D79D}" type="sibTrans" cxnId="{9FE96471-F17F-4941-A8BF-81757650AA12}">
      <dgm:prSet/>
      <dgm:spPr/>
      <dgm:t>
        <a:bodyPr/>
        <a:lstStyle/>
        <a:p>
          <a:endParaRPr lang="ru-RU"/>
        </a:p>
      </dgm:t>
    </dgm:pt>
    <dgm:pt modelId="{FCA21708-6939-4275-8732-062CB943BA6F}">
      <dgm:prSet/>
      <dgm:spPr/>
      <dgm:t>
        <a:bodyPr/>
        <a:lstStyle/>
        <a:p>
          <a:r>
            <a:rPr lang="ru-RU" dirty="0" smtClean="0"/>
            <a:t>Прочие неналоговые доходы</a:t>
          </a:r>
          <a:r>
            <a:rPr lang="ru-RU" b="0" i="0" u="none" dirty="0" smtClean="0"/>
            <a:t>    35,0</a:t>
          </a:r>
          <a:endParaRPr lang="ru-RU" dirty="0"/>
        </a:p>
      </dgm:t>
    </dgm:pt>
    <dgm:pt modelId="{7C79AF23-55FF-4802-A1BA-2FC2F4BEF61C}" type="parTrans" cxnId="{D90974D4-4D8F-4CA0-A694-1BCC1C4B3BDC}">
      <dgm:prSet/>
      <dgm:spPr/>
      <dgm:t>
        <a:bodyPr/>
        <a:lstStyle/>
        <a:p>
          <a:endParaRPr lang="ru-RU"/>
        </a:p>
      </dgm:t>
    </dgm:pt>
    <dgm:pt modelId="{BD48A1FB-EE39-49D4-A883-7E7BC077AE35}" type="sibTrans" cxnId="{D90974D4-4D8F-4CA0-A694-1BCC1C4B3BDC}">
      <dgm:prSet/>
      <dgm:spPr/>
      <dgm:t>
        <a:bodyPr/>
        <a:lstStyle/>
        <a:p>
          <a:endParaRPr lang="ru-RU"/>
        </a:p>
      </dgm:t>
    </dgm:pt>
    <dgm:pt modelId="{0933B9BE-1D62-4243-BFD8-0431E52C1438}" type="pres">
      <dgm:prSet presAssocID="{65B9AA14-FC8F-4DC1-AAEC-94D0754A86B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BA03741-17D8-4D90-B691-32BA6493FE5D}" type="pres">
      <dgm:prSet presAssocID="{65B9AA14-FC8F-4DC1-AAEC-94D0754A86B4}" presName="pyramid" presStyleLbl="node1" presStyleIdx="0" presStyleCnt="1" custLinFactNeighborX="350" custLinFactNeighborY="-11616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8D7C4E0C-AC59-4A0D-8B9E-1F5752454AA8}" type="pres">
      <dgm:prSet presAssocID="{65B9AA14-FC8F-4DC1-AAEC-94D0754A86B4}" presName="theList" presStyleCnt="0"/>
      <dgm:spPr/>
    </dgm:pt>
    <dgm:pt modelId="{1AA7B3B1-0B65-4C6D-B772-6C47983264AD}" type="pres">
      <dgm:prSet presAssocID="{B61755F9-10A3-4C01-929C-C848D1ED0468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94637-BA31-4463-8307-3EB58F11BB7B}" type="pres">
      <dgm:prSet presAssocID="{B61755F9-10A3-4C01-929C-C848D1ED0468}" presName="aSpace" presStyleCnt="0"/>
      <dgm:spPr/>
    </dgm:pt>
    <dgm:pt modelId="{40792C57-F247-4C04-9401-B60E42C042D4}" type="pres">
      <dgm:prSet presAssocID="{2E4B3855-31A5-43B8-92D3-DD658D74CBFD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667E4-4F54-442A-BFA9-8A6BD8E4A14F}" type="pres">
      <dgm:prSet presAssocID="{2E4B3855-31A5-43B8-92D3-DD658D74CBFD}" presName="aSpace" presStyleCnt="0"/>
      <dgm:spPr/>
    </dgm:pt>
    <dgm:pt modelId="{70FD571A-5362-4627-9D94-BD6C297588BC}" type="pres">
      <dgm:prSet presAssocID="{2CCAC0F9-C9F6-4FE5-90B6-F27D5A65EF6F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84AE0-2261-4BDE-8410-7A9FB1A2A5A7}" type="pres">
      <dgm:prSet presAssocID="{2CCAC0F9-C9F6-4FE5-90B6-F27D5A65EF6F}" presName="aSpace" presStyleCnt="0"/>
      <dgm:spPr/>
    </dgm:pt>
    <dgm:pt modelId="{E4E06452-B552-4D87-825D-22E7F037100D}" type="pres">
      <dgm:prSet presAssocID="{8AF28140-0973-4F54-9FA5-520B4FAAC1A0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CCF4-087E-4404-90C7-B21A620B6214}" type="pres">
      <dgm:prSet presAssocID="{8AF28140-0973-4F54-9FA5-520B4FAAC1A0}" presName="aSpace" presStyleCnt="0"/>
      <dgm:spPr/>
    </dgm:pt>
    <dgm:pt modelId="{2ABCF50C-2BE7-4A42-9031-5482F5395E18}" type="pres">
      <dgm:prSet presAssocID="{CE9ED72D-159E-434B-8E37-19A8E50F1AD0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410419-0CB4-445B-86EE-7051A3FA6C14}" type="pres">
      <dgm:prSet presAssocID="{CE9ED72D-159E-434B-8E37-19A8E50F1AD0}" presName="aSpace" presStyleCnt="0"/>
      <dgm:spPr/>
    </dgm:pt>
    <dgm:pt modelId="{F9A2F8FD-F16E-4E93-9645-108D2F0B8499}" type="pres">
      <dgm:prSet presAssocID="{FCA21708-6939-4275-8732-062CB943BA6F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FE844-2EA6-4138-AC6F-D1BA16A77F01}" type="pres">
      <dgm:prSet presAssocID="{FCA21708-6939-4275-8732-062CB943BA6F}" presName="aSpace" presStyleCnt="0"/>
      <dgm:spPr/>
    </dgm:pt>
  </dgm:ptLst>
  <dgm:cxnLst>
    <dgm:cxn modelId="{EF57F54B-6130-4D23-830B-416240FBD4DC}" srcId="{65B9AA14-FC8F-4DC1-AAEC-94D0754A86B4}" destId="{8AF28140-0973-4F54-9FA5-520B4FAAC1A0}" srcOrd="3" destOrd="0" parTransId="{1CCDE078-6F59-44DB-B841-B38151140A9A}" sibTransId="{305D3EEA-955E-44C4-8E21-EA7DF8D69409}"/>
    <dgm:cxn modelId="{D90974D4-4D8F-4CA0-A694-1BCC1C4B3BDC}" srcId="{65B9AA14-FC8F-4DC1-AAEC-94D0754A86B4}" destId="{FCA21708-6939-4275-8732-062CB943BA6F}" srcOrd="5" destOrd="0" parTransId="{7C79AF23-55FF-4802-A1BA-2FC2F4BEF61C}" sibTransId="{BD48A1FB-EE39-49D4-A883-7E7BC077AE35}"/>
    <dgm:cxn modelId="{0825998C-54CC-4526-8FE8-73D020986C68}" type="presOf" srcId="{65B9AA14-FC8F-4DC1-AAEC-94D0754A86B4}" destId="{0933B9BE-1D62-4243-BFD8-0431E52C1438}" srcOrd="0" destOrd="0" presId="urn:microsoft.com/office/officeart/2005/8/layout/pyramid2"/>
    <dgm:cxn modelId="{5B376F8C-6335-4D63-B48A-03C664FDE062}" type="presOf" srcId="{FCA21708-6939-4275-8732-062CB943BA6F}" destId="{F9A2F8FD-F16E-4E93-9645-108D2F0B8499}" srcOrd="0" destOrd="0" presId="urn:microsoft.com/office/officeart/2005/8/layout/pyramid2"/>
    <dgm:cxn modelId="{13105A4A-D812-435B-9BB9-6756309BDE29}" type="presOf" srcId="{2E4B3855-31A5-43B8-92D3-DD658D74CBFD}" destId="{40792C57-F247-4C04-9401-B60E42C042D4}" srcOrd="0" destOrd="0" presId="urn:microsoft.com/office/officeart/2005/8/layout/pyramid2"/>
    <dgm:cxn modelId="{7AF73586-2356-49B0-AE27-0F5809A1E244}" type="presOf" srcId="{CE9ED72D-159E-434B-8E37-19A8E50F1AD0}" destId="{2ABCF50C-2BE7-4A42-9031-5482F5395E18}" srcOrd="0" destOrd="0" presId="urn:microsoft.com/office/officeart/2005/8/layout/pyramid2"/>
    <dgm:cxn modelId="{5456D6E3-1B6D-4C75-A90A-AC065138F76B}" type="presOf" srcId="{B61755F9-10A3-4C01-929C-C848D1ED0468}" destId="{1AA7B3B1-0B65-4C6D-B772-6C47983264AD}" srcOrd="0" destOrd="0" presId="urn:microsoft.com/office/officeart/2005/8/layout/pyramid2"/>
    <dgm:cxn modelId="{F8E6160A-6048-490A-BE2A-E94892CEB316}" srcId="{65B9AA14-FC8F-4DC1-AAEC-94D0754A86B4}" destId="{2CCAC0F9-C9F6-4FE5-90B6-F27D5A65EF6F}" srcOrd="2" destOrd="0" parTransId="{C14515D3-9605-4EEB-913B-609C3478E1CF}" sibTransId="{88E5B994-8C44-46FB-A5C2-B885646B961D}"/>
    <dgm:cxn modelId="{67DE4177-1167-46F6-B5BD-7258923686F0}" srcId="{65B9AA14-FC8F-4DC1-AAEC-94D0754A86B4}" destId="{2E4B3855-31A5-43B8-92D3-DD658D74CBFD}" srcOrd="1" destOrd="0" parTransId="{2D8DF7C0-3859-4EF9-A655-2E5E993D182A}" sibTransId="{863F9B4F-3E4C-4A2D-BC34-C47EE92C8B19}"/>
    <dgm:cxn modelId="{9FE96471-F17F-4941-A8BF-81757650AA12}" srcId="{65B9AA14-FC8F-4DC1-AAEC-94D0754A86B4}" destId="{CE9ED72D-159E-434B-8E37-19A8E50F1AD0}" srcOrd="4" destOrd="0" parTransId="{08DD55C8-407C-4EDD-91DA-8C7BE946F0FB}" sibTransId="{0DAB459E-40A3-4123-A3D9-B3F67634D79D}"/>
    <dgm:cxn modelId="{64E5E746-BA31-4BB4-86C5-C6AF0F90A4E2}" type="presOf" srcId="{8AF28140-0973-4F54-9FA5-520B4FAAC1A0}" destId="{E4E06452-B552-4D87-825D-22E7F037100D}" srcOrd="0" destOrd="0" presId="urn:microsoft.com/office/officeart/2005/8/layout/pyramid2"/>
    <dgm:cxn modelId="{F1CA3247-EE68-41E5-BF84-7444D711D8A6}" type="presOf" srcId="{2CCAC0F9-C9F6-4FE5-90B6-F27D5A65EF6F}" destId="{70FD571A-5362-4627-9D94-BD6C297588BC}" srcOrd="0" destOrd="0" presId="urn:microsoft.com/office/officeart/2005/8/layout/pyramid2"/>
    <dgm:cxn modelId="{E492564D-6F4D-4CA0-80A5-F18F6EA7EFD7}" srcId="{65B9AA14-FC8F-4DC1-AAEC-94D0754A86B4}" destId="{B61755F9-10A3-4C01-929C-C848D1ED0468}" srcOrd="0" destOrd="0" parTransId="{C44AD6B3-D4D3-48AD-A641-7D8C91C8F03C}" sibTransId="{874F916C-D03E-4FCE-8E18-B3C6EA6057C0}"/>
    <dgm:cxn modelId="{2CF5172C-4EEA-49A0-8DD2-340E5FA639EF}" type="presParOf" srcId="{0933B9BE-1D62-4243-BFD8-0431E52C1438}" destId="{DBA03741-17D8-4D90-B691-32BA6493FE5D}" srcOrd="0" destOrd="0" presId="urn:microsoft.com/office/officeart/2005/8/layout/pyramid2"/>
    <dgm:cxn modelId="{19B9310A-CDF6-4189-859A-0EC7F81633A5}" type="presParOf" srcId="{0933B9BE-1D62-4243-BFD8-0431E52C1438}" destId="{8D7C4E0C-AC59-4A0D-8B9E-1F5752454AA8}" srcOrd="1" destOrd="0" presId="urn:microsoft.com/office/officeart/2005/8/layout/pyramid2"/>
    <dgm:cxn modelId="{3933C7FC-FF03-4A29-B418-9763E6026D38}" type="presParOf" srcId="{8D7C4E0C-AC59-4A0D-8B9E-1F5752454AA8}" destId="{1AA7B3B1-0B65-4C6D-B772-6C47983264AD}" srcOrd="0" destOrd="0" presId="urn:microsoft.com/office/officeart/2005/8/layout/pyramid2"/>
    <dgm:cxn modelId="{B65330B7-6336-47DD-8B3F-152907250C4B}" type="presParOf" srcId="{8D7C4E0C-AC59-4A0D-8B9E-1F5752454AA8}" destId="{39D94637-BA31-4463-8307-3EB58F11BB7B}" srcOrd="1" destOrd="0" presId="urn:microsoft.com/office/officeart/2005/8/layout/pyramid2"/>
    <dgm:cxn modelId="{DC769ADB-CF61-41B8-8833-861847FED291}" type="presParOf" srcId="{8D7C4E0C-AC59-4A0D-8B9E-1F5752454AA8}" destId="{40792C57-F247-4C04-9401-B60E42C042D4}" srcOrd="2" destOrd="0" presId="urn:microsoft.com/office/officeart/2005/8/layout/pyramid2"/>
    <dgm:cxn modelId="{D41F0E58-07E6-4E97-8421-AA29AB8686D0}" type="presParOf" srcId="{8D7C4E0C-AC59-4A0D-8B9E-1F5752454AA8}" destId="{74F667E4-4F54-442A-BFA9-8A6BD8E4A14F}" srcOrd="3" destOrd="0" presId="urn:microsoft.com/office/officeart/2005/8/layout/pyramid2"/>
    <dgm:cxn modelId="{D53C69E7-5519-4193-AC1B-FE598060C057}" type="presParOf" srcId="{8D7C4E0C-AC59-4A0D-8B9E-1F5752454AA8}" destId="{70FD571A-5362-4627-9D94-BD6C297588BC}" srcOrd="4" destOrd="0" presId="urn:microsoft.com/office/officeart/2005/8/layout/pyramid2"/>
    <dgm:cxn modelId="{0820FFE4-9418-41F0-8437-F2DA84291F16}" type="presParOf" srcId="{8D7C4E0C-AC59-4A0D-8B9E-1F5752454AA8}" destId="{4EB84AE0-2261-4BDE-8410-7A9FB1A2A5A7}" srcOrd="5" destOrd="0" presId="urn:microsoft.com/office/officeart/2005/8/layout/pyramid2"/>
    <dgm:cxn modelId="{15D72446-09A9-4156-88B3-693967A8606A}" type="presParOf" srcId="{8D7C4E0C-AC59-4A0D-8B9E-1F5752454AA8}" destId="{E4E06452-B552-4D87-825D-22E7F037100D}" srcOrd="6" destOrd="0" presId="urn:microsoft.com/office/officeart/2005/8/layout/pyramid2"/>
    <dgm:cxn modelId="{3044D9EA-3268-4EA3-A988-10FD4B5E2B0B}" type="presParOf" srcId="{8D7C4E0C-AC59-4A0D-8B9E-1F5752454AA8}" destId="{F650CCF4-087E-4404-90C7-B21A620B6214}" srcOrd="7" destOrd="0" presId="urn:microsoft.com/office/officeart/2005/8/layout/pyramid2"/>
    <dgm:cxn modelId="{F18DC5B5-E760-4C97-8F7D-AD745A2B002C}" type="presParOf" srcId="{8D7C4E0C-AC59-4A0D-8B9E-1F5752454AA8}" destId="{2ABCF50C-2BE7-4A42-9031-5482F5395E18}" srcOrd="8" destOrd="0" presId="urn:microsoft.com/office/officeart/2005/8/layout/pyramid2"/>
    <dgm:cxn modelId="{5A9DBBD4-69C6-43CE-9486-42F75E5DB8CB}" type="presParOf" srcId="{8D7C4E0C-AC59-4A0D-8B9E-1F5752454AA8}" destId="{5D410419-0CB4-445B-86EE-7051A3FA6C14}" srcOrd="9" destOrd="0" presId="urn:microsoft.com/office/officeart/2005/8/layout/pyramid2"/>
    <dgm:cxn modelId="{3CDD0C36-E867-463A-B16B-2E92C5A05EE7}" type="presParOf" srcId="{8D7C4E0C-AC59-4A0D-8B9E-1F5752454AA8}" destId="{F9A2F8FD-F16E-4E93-9645-108D2F0B8499}" srcOrd="10" destOrd="0" presId="urn:microsoft.com/office/officeart/2005/8/layout/pyramid2"/>
    <dgm:cxn modelId="{DD1C4BBE-3025-43F6-BAA3-B4D4DF9B3BE5}" type="presParOf" srcId="{8D7C4E0C-AC59-4A0D-8B9E-1F5752454AA8}" destId="{649FE844-2EA6-4138-AC6F-D1BA16A77F01}" srcOrd="11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79E14E-1DA8-44EE-B9AE-250AF9BAD7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271A68-39FB-4358-B3EF-9CEAAB35EB9E}">
      <dgm:prSet phldrT="[Текст]" custT="1"/>
      <dgm:spPr/>
      <dgm:t>
        <a:bodyPr/>
        <a:lstStyle/>
        <a:p>
          <a:r>
            <a:rPr lang="ru-RU" sz="1800" b="0" i="0" u="none" dirty="0" smtClean="0">
              <a:solidFill>
                <a:schemeClr val="tx1"/>
              </a:solidFill>
            </a:rPr>
            <a:t>Дотации                     	586,1</a:t>
          </a:r>
          <a:endParaRPr lang="ru-RU" sz="1800" dirty="0">
            <a:solidFill>
              <a:schemeClr val="tx1"/>
            </a:solidFill>
          </a:endParaRPr>
        </a:p>
      </dgm:t>
    </dgm:pt>
    <dgm:pt modelId="{88B71034-6E1C-46FE-B015-AD18C7B22CA7}" type="parTrans" cxnId="{14ECC63B-31BE-4248-97C3-6748B19283AE}">
      <dgm:prSet/>
      <dgm:spPr/>
      <dgm:t>
        <a:bodyPr/>
        <a:lstStyle/>
        <a:p>
          <a:endParaRPr lang="ru-RU" sz="1600"/>
        </a:p>
      </dgm:t>
    </dgm:pt>
    <dgm:pt modelId="{3C1195C7-9587-4792-9342-25B93D5B9725}" type="sibTrans" cxnId="{14ECC63B-31BE-4248-97C3-6748B19283AE}">
      <dgm:prSet/>
      <dgm:spPr/>
      <dgm:t>
        <a:bodyPr/>
        <a:lstStyle/>
        <a:p>
          <a:endParaRPr lang="ru-RU" sz="1600"/>
        </a:p>
      </dgm:t>
    </dgm:pt>
    <dgm:pt modelId="{35E8A41B-80B7-4589-B961-2054E0FDEC63}">
      <dgm:prSet custT="1"/>
      <dgm:spPr/>
      <dgm:t>
        <a:bodyPr/>
        <a:lstStyle/>
        <a:p>
          <a:r>
            <a:rPr lang="ru-RU" sz="1800" b="0" i="0" u="none" dirty="0" smtClean="0">
              <a:solidFill>
                <a:schemeClr val="tx1"/>
              </a:solidFill>
            </a:rPr>
            <a:t>Дорожный фонд	</a:t>
          </a:r>
          <a:r>
            <a:rPr lang="ru-RU" sz="1800" dirty="0" smtClean="0">
              <a:solidFill>
                <a:schemeClr val="tx1"/>
              </a:solidFill>
            </a:rPr>
            <a:t>347,3</a:t>
          </a:r>
          <a:endParaRPr lang="ru-RU" sz="1800" dirty="0">
            <a:solidFill>
              <a:schemeClr val="tx1"/>
            </a:solidFill>
          </a:endParaRPr>
        </a:p>
      </dgm:t>
    </dgm:pt>
    <dgm:pt modelId="{E2CED894-C5A1-4635-B970-D3BE1A569772}" type="parTrans" cxnId="{3119069D-5CF9-4A3B-B1A5-FA836E1084CF}">
      <dgm:prSet/>
      <dgm:spPr/>
      <dgm:t>
        <a:bodyPr/>
        <a:lstStyle/>
        <a:p>
          <a:endParaRPr lang="ru-RU" sz="1600"/>
        </a:p>
      </dgm:t>
    </dgm:pt>
    <dgm:pt modelId="{7BCA2323-8201-415E-982B-40E698E98ED8}" type="sibTrans" cxnId="{3119069D-5CF9-4A3B-B1A5-FA836E1084CF}">
      <dgm:prSet/>
      <dgm:spPr/>
      <dgm:t>
        <a:bodyPr/>
        <a:lstStyle/>
        <a:p>
          <a:endParaRPr lang="ru-RU" sz="1600"/>
        </a:p>
      </dgm:t>
    </dgm:pt>
    <dgm:pt modelId="{1FADF8CD-BFA7-437E-A20E-04FF85D918D4}">
      <dgm:prSet custT="1"/>
      <dgm:spPr/>
      <dgm:t>
        <a:bodyPr/>
        <a:lstStyle/>
        <a:p>
          <a:r>
            <a:rPr lang="ru-RU" sz="1800" b="0" i="0" u="none" dirty="0" smtClean="0">
              <a:solidFill>
                <a:schemeClr val="tx1"/>
              </a:solidFill>
            </a:rPr>
            <a:t>Субвенция  ВУС	</a:t>
          </a:r>
          <a:r>
            <a:rPr lang="ru-RU" sz="1800" dirty="0" smtClean="0">
              <a:solidFill>
                <a:schemeClr val="tx1"/>
              </a:solidFill>
            </a:rPr>
            <a:t>240,5</a:t>
          </a:r>
          <a:endParaRPr lang="ru-RU" sz="1800" dirty="0">
            <a:solidFill>
              <a:schemeClr val="tx1"/>
            </a:solidFill>
          </a:endParaRPr>
        </a:p>
      </dgm:t>
    </dgm:pt>
    <dgm:pt modelId="{AB52AECB-74AF-4137-B313-90F7C67D33D0}" type="parTrans" cxnId="{C8D5A950-85F4-4C84-9F39-D439AB7171E9}">
      <dgm:prSet/>
      <dgm:spPr/>
      <dgm:t>
        <a:bodyPr/>
        <a:lstStyle/>
        <a:p>
          <a:endParaRPr lang="ru-RU" sz="1600"/>
        </a:p>
      </dgm:t>
    </dgm:pt>
    <dgm:pt modelId="{887F1E1F-B6FB-4144-87F2-D90C60095FB2}" type="sibTrans" cxnId="{C8D5A950-85F4-4C84-9F39-D439AB7171E9}">
      <dgm:prSet/>
      <dgm:spPr/>
      <dgm:t>
        <a:bodyPr/>
        <a:lstStyle/>
        <a:p>
          <a:endParaRPr lang="ru-RU" sz="1600"/>
        </a:p>
      </dgm:t>
    </dgm:pt>
    <dgm:pt modelId="{28AE03B8-19AE-49EB-8AC3-2A9E63BCFC96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Субсидии </a:t>
          </a:r>
          <a:r>
            <a:rPr lang="ru-RU" sz="2000" dirty="0" smtClean="0">
              <a:solidFill>
                <a:schemeClr val="tx1"/>
              </a:solidFill>
            </a:rPr>
            <a:t>бюджетам</a:t>
          </a:r>
          <a:r>
            <a:rPr lang="ru-RU" sz="1800" dirty="0" smtClean="0">
              <a:solidFill>
                <a:schemeClr val="tx1"/>
              </a:solidFill>
            </a:rPr>
            <a:t> поселений     1382,0</a:t>
          </a:r>
          <a:endParaRPr lang="ru-RU" sz="1800" dirty="0">
            <a:solidFill>
              <a:schemeClr val="tx1"/>
            </a:solidFill>
          </a:endParaRPr>
        </a:p>
      </dgm:t>
    </dgm:pt>
    <dgm:pt modelId="{0525DA52-F679-4F54-A5E2-FF5A06D2B6F5}" type="parTrans" cxnId="{CE9AC4F6-1F17-42B2-8F8D-F7E4D9100B16}">
      <dgm:prSet/>
      <dgm:spPr/>
      <dgm:t>
        <a:bodyPr/>
        <a:lstStyle/>
        <a:p>
          <a:endParaRPr lang="ru-RU" sz="1600"/>
        </a:p>
      </dgm:t>
    </dgm:pt>
    <dgm:pt modelId="{83EBCC21-6DF6-4E0D-8AD2-716F04A7BAC4}" type="sibTrans" cxnId="{CE9AC4F6-1F17-42B2-8F8D-F7E4D9100B16}">
      <dgm:prSet/>
      <dgm:spPr/>
      <dgm:t>
        <a:bodyPr/>
        <a:lstStyle/>
        <a:p>
          <a:endParaRPr lang="ru-RU" sz="1600"/>
        </a:p>
      </dgm:t>
    </dgm:pt>
    <dgm:pt modelId="{BEF4A3D4-43FC-4619-BC42-A40864E52CAC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Прочие межбюджетные трансферты      310,7</a:t>
          </a:r>
          <a:endParaRPr lang="ru-RU" sz="1800" dirty="0">
            <a:solidFill>
              <a:schemeClr val="tx1"/>
            </a:solidFill>
          </a:endParaRPr>
        </a:p>
      </dgm:t>
    </dgm:pt>
    <dgm:pt modelId="{B85474B9-9B85-46DF-BA7F-A5AD14110B44}" type="parTrans" cxnId="{52440D0B-8ECA-4811-98C8-19509BACC141}">
      <dgm:prSet/>
      <dgm:spPr/>
      <dgm:t>
        <a:bodyPr/>
        <a:lstStyle/>
        <a:p>
          <a:endParaRPr lang="ru-RU" sz="1600"/>
        </a:p>
      </dgm:t>
    </dgm:pt>
    <dgm:pt modelId="{9A62762B-B808-46AA-99D6-C0EEF6BFAC66}" type="sibTrans" cxnId="{52440D0B-8ECA-4811-98C8-19509BACC141}">
      <dgm:prSet/>
      <dgm:spPr/>
      <dgm:t>
        <a:bodyPr/>
        <a:lstStyle/>
        <a:p>
          <a:endParaRPr lang="ru-RU" sz="1600"/>
        </a:p>
      </dgm:t>
    </dgm:pt>
    <dgm:pt modelId="{AC872523-D030-482D-A018-51895DF8EC76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Трансферты на переданные полномочия 	  183,2</a:t>
          </a:r>
          <a:endParaRPr lang="ru-RU" sz="1800" dirty="0">
            <a:solidFill>
              <a:schemeClr val="tx1"/>
            </a:solidFill>
          </a:endParaRPr>
        </a:p>
      </dgm:t>
    </dgm:pt>
    <dgm:pt modelId="{BB0D82A2-2790-43F0-853A-2D44D62795AC}" type="parTrans" cxnId="{12D1F3FF-B466-4A50-8FE8-CEC99F6E445E}">
      <dgm:prSet/>
      <dgm:spPr/>
      <dgm:t>
        <a:bodyPr/>
        <a:lstStyle/>
        <a:p>
          <a:endParaRPr lang="ru-RU" sz="1600"/>
        </a:p>
      </dgm:t>
    </dgm:pt>
    <dgm:pt modelId="{6EBD7B1F-8683-4FA1-9D77-2B31EF01A6AF}" type="sibTrans" cxnId="{12D1F3FF-B466-4A50-8FE8-CEC99F6E445E}">
      <dgm:prSet/>
      <dgm:spPr/>
      <dgm:t>
        <a:bodyPr/>
        <a:lstStyle/>
        <a:p>
          <a:endParaRPr lang="ru-RU" sz="1600"/>
        </a:p>
      </dgm:t>
    </dgm:pt>
    <dgm:pt modelId="{ABEA2C30-6F6E-4464-A700-D16D8D43992C}" type="pres">
      <dgm:prSet presAssocID="{0879E14E-1DA8-44EE-B9AE-250AF9BAD73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653568-2E44-4DED-94DA-B417DCC03F08}" type="pres">
      <dgm:prSet presAssocID="{5A271A68-39FB-4358-B3EF-9CEAAB35EB9E}" presName="parentLin" presStyleCnt="0"/>
      <dgm:spPr/>
    </dgm:pt>
    <dgm:pt modelId="{5FDCC8F2-696F-419C-9168-878BCD63237F}" type="pres">
      <dgm:prSet presAssocID="{5A271A68-39FB-4358-B3EF-9CEAAB35EB9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2F394240-393B-4046-A8AB-866651853199}" type="pres">
      <dgm:prSet presAssocID="{5A271A68-39FB-4358-B3EF-9CEAAB35EB9E}" presName="parentText" presStyleLbl="node1" presStyleIdx="0" presStyleCnt="6" custScaleX="101142" custScaleY="108736" custLinFactNeighborX="4999" custLinFactNeighborY="113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FBBE2-112D-46A8-8EB7-BB118664F0EC}" type="pres">
      <dgm:prSet presAssocID="{5A271A68-39FB-4358-B3EF-9CEAAB35EB9E}" presName="negativeSpace" presStyleCnt="0"/>
      <dgm:spPr/>
    </dgm:pt>
    <dgm:pt modelId="{536BE406-B991-41DB-A7A0-E71D7E83503D}" type="pres">
      <dgm:prSet presAssocID="{5A271A68-39FB-4358-B3EF-9CEAAB35EB9E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6A518-BE7D-4FEA-994F-EFAD8536CC64}" type="pres">
      <dgm:prSet presAssocID="{3C1195C7-9587-4792-9342-25B93D5B9725}" presName="spaceBetweenRectangles" presStyleCnt="0"/>
      <dgm:spPr/>
    </dgm:pt>
    <dgm:pt modelId="{5C158734-2C70-4573-B644-C9844737E0B8}" type="pres">
      <dgm:prSet presAssocID="{35E8A41B-80B7-4589-B961-2054E0FDEC63}" presName="parentLin" presStyleCnt="0"/>
      <dgm:spPr/>
    </dgm:pt>
    <dgm:pt modelId="{F912B42E-D03E-4003-9032-D63689037D89}" type="pres">
      <dgm:prSet presAssocID="{35E8A41B-80B7-4589-B961-2054E0FDEC63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1BA2DAE-93B2-462F-BC5F-7D1AFF8DA563}" type="pres">
      <dgm:prSet presAssocID="{35E8A41B-80B7-4589-B961-2054E0FDEC63}" presName="parentText" presStyleLbl="node1" presStyleIdx="1" presStyleCnt="6" custScaleX="102616" custLinFactNeighborX="4168" custLinFactNeighborY="16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8047B-3C37-465B-B33B-16CA2FBAE901}" type="pres">
      <dgm:prSet presAssocID="{35E8A41B-80B7-4589-B961-2054E0FDEC63}" presName="negativeSpace" presStyleCnt="0"/>
      <dgm:spPr/>
    </dgm:pt>
    <dgm:pt modelId="{191C769D-5AA0-4344-AA18-E040E9D29326}" type="pres">
      <dgm:prSet presAssocID="{35E8A41B-80B7-4589-B961-2054E0FDEC63}" presName="childText" presStyleLbl="conFgAcc1" presStyleIdx="1" presStyleCnt="6">
        <dgm:presLayoutVars>
          <dgm:bulletEnabled val="1"/>
        </dgm:presLayoutVars>
      </dgm:prSet>
      <dgm:spPr/>
    </dgm:pt>
    <dgm:pt modelId="{E52C4BF7-DF11-43C8-BE66-C80700BF197F}" type="pres">
      <dgm:prSet presAssocID="{7BCA2323-8201-415E-982B-40E698E98ED8}" presName="spaceBetweenRectangles" presStyleCnt="0"/>
      <dgm:spPr/>
    </dgm:pt>
    <dgm:pt modelId="{86CD9CD8-E25D-4807-9198-F2CDFACE02F2}" type="pres">
      <dgm:prSet presAssocID="{1FADF8CD-BFA7-437E-A20E-04FF85D918D4}" presName="parentLin" presStyleCnt="0"/>
      <dgm:spPr/>
    </dgm:pt>
    <dgm:pt modelId="{29E54DD2-F081-4660-99AD-439B6E9F5063}" type="pres">
      <dgm:prSet presAssocID="{1FADF8CD-BFA7-437E-A20E-04FF85D918D4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77E012B3-F154-49C9-B909-696DACCF32D5}" type="pres">
      <dgm:prSet presAssocID="{1FADF8CD-BFA7-437E-A20E-04FF85D918D4}" presName="parentText" presStyleLbl="node1" presStyleIdx="2" presStyleCnt="6" custScaleX="1032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47850-B80D-499B-AE18-10CC0D937516}" type="pres">
      <dgm:prSet presAssocID="{1FADF8CD-BFA7-437E-A20E-04FF85D918D4}" presName="negativeSpace" presStyleCnt="0"/>
      <dgm:spPr/>
    </dgm:pt>
    <dgm:pt modelId="{78382185-DCB2-48B3-A177-998D2D07F9A6}" type="pres">
      <dgm:prSet presAssocID="{1FADF8CD-BFA7-437E-A20E-04FF85D918D4}" presName="childText" presStyleLbl="conFgAcc1" presStyleIdx="2" presStyleCnt="6">
        <dgm:presLayoutVars>
          <dgm:bulletEnabled val="1"/>
        </dgm:presLayoutVars>
      </dgm:prSet>
      <dgm:spPr/>
    </dgm:pt>
    <dgm:pt modelId="{2608E4C4-9E9E-4C5F-A8A1-60C6872F49AF}" type="pres">
      <dgm:prSet presAssocID="{887F1E1F-B6FB-4144-87F2-D90C60095FB2}" presName="spaceBetweenRectangles" presStyleCnt="0"/>
      <dgm:spPr/>
    </dgm:pt>
    <dgm:pt modelId="{53042750-5793-461A-BE8E-F0C59F4AB0E1}" type="pres">
      <dgm:prSet presAssocID="{28AE03B8-19AE-49EB-8AC3-2A9E63BCFC96}" presName="parentLin" presStyleCnt="0"/>
      <dgm:spPr/>
    </dgm:pt>
    <dgm:pt modelId="{65CEF03F-52F1-4ED1-9688-5BD34C168AA7}" type="pres">
      <dgm:prSet presAssocID="{28AE03B8-19AE-49EB-8AC3-2A9E63BCFC96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D7D054FE-4DC1-464F-AE97-35780C257A86}" type="pres">
      <dgm:prSet presAssocID="{28AE03B8-19AE-49EB-8AC3-2A9E63BCFC96}" presName="parentText" presStyleLbl="node1" presStyleIdx="3" presStyleCnt="6" custScaleX="1032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4DF9A-039E-4472-9B26-283FC25BD1B7}" type="pres">
      <dgm:prSet presAssocID="{28AE03B8-19AE-49EB-8AC3-2A9E63BCFC96}" presName="negativeSpace" presStyleCnt="0"/>
      <dgm:spPr/>
    </dgm:pt>
    <dgm:pt modelId="{1CEEC96C-2F94-402F-987C-57DDE46A240C}" type="pres">
      <dgm:prSet presAssocID="{28AE03B8-19AE-49EB-8AC3-2A9E63BCFC96}" presName="childText" presStyleLbl="conFgAcc1" presStyleIdx="3" presStyleCnt="6">
        <dgm:presLayoutVars>
          <dgm:bulletEnabled val="1"/>
        </dgm:presLayoutVars>
      </dgm:prSet>
      <dgm:spPr/>
    </dgm:pt>
    <dgm:pt modelId="{54BEABCB-8A13-4EDE-897B-E93A98617C45}" type="pres">
      <dgm:prSet presAssocID="{83EBCC21-6DF6-4E0D-8AD2-716F04A7BAC4}" presName="spaceBetweenRectangles" presStyleCnt="0"/>
      <dgm:spPr/>
    </dgm:pt>
    <dgm:pt modelId="{630133B6-868F-4D67-9FD3-BC8794ABF277}" type="pres">
      <dgm:prSet presAssocID="{BEF4A3D4-43FC-4619-BC42-A40864E52CAC}" presName="parentLin" presStyleCnt="0"/>
      <dgm:spPr/>
    </dgm:pt>
    <dgm:pt modelId="{60663BB7-DB68-468F-8625-6473F221FA3C}" type="pres">
      <dgm:prSet presAssocID="{BEF4A3D4-43FC-4619-BC42-A40864E52CAC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1F1979E9-F72B-43D1-AB2F-EC0940D1ADFD}" type="pres">
      <dgm:prSet presAssocID="{BEF4A3D4-43FC-4619-BC42-A40864E52CAC}" presName="parentText" presStyleLbl="node1" presStyleIdx="4" presStyleCnt="6" custScaleX="1025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58E3E-A76C-4614-99BA-03F82104BDB7}" type="pres">
      <dgm:prSet presAssocID="{BEF4A3D4-43FC-4619-BC42-A40864E52CAC}" presName="negativeSpace" presStyleCnt="0"/>
      <dgm:spPr/>
    </dgm:pt>
    <dgm:pt modelId="{AE642D40-D9DB-4829-8275-E7826E1EF353}" type="pres">
      <dgm:prSet presAssocID="{BEF4A3D4-43FC-4619-BC42-A40864E52CAC}" presName="childText" presStyleLbl="conFgAcc1" presStyleIdx="4" presStyleCnt="6">
        <dgm:presLayoutVars>
          <dgm:bulletEnabled val="1"/>
        </dgm:presLayoutVars>
      </dgm:prSet>
      <dgm:spPr/>
    </dgm:pt>
    <dgm:pt modelId="{FD3BC472-22D2-4A7C-A8CD-C7BC1F25B0ED}" type="pres">
      <dgm:prSet presAssocID="{9A62762B-B808-46AA-99D6-C0EEF6BFAC66}" presName="spaceBetweenRectangles" presStyleCnt="0"/>
      <dgm:spPr/>
    </dgm:pt>
    <dgm:pt modelId="{A63F2CAF-CE64-48E9-A33C-33262A520F75}" type="pres">
      <dgm:prSet presAssocID="{AC872523-D030-482D-A018-51895DF8EC76}" presName="parentLin" presStyleCnt="0"/>
      <dgm:spPr/>
    </dgm:pt>
    <dgm:pt modelId="{03144AED-F7D9-4C0C-A732-05946FD944EE}" type="pres">
      <dgm:prSet presAssocID="{AC872523-D030-482D-A018-51895DF8EC76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FCF084A-4FA4-4C69-BD66-01EEC88397FE}" type="pres">
      <dgm:prSet presAssocID="{AC872523-D030-482D-A018-51895DF8EC76}" presName="parentText" presStyleLbl="node1" presStyleIdx="5" presStyleCnt="6" custScaleX="102497" custLinFactNeighborX="4999" custLinFactNeighborY="-51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2FB3B-C193-4C36-B830-665F7A95FEF3}" type="pres">
      <dgm:prSet presAssocID="{AC872523-D030-482D-A018-51895DF8EC76}" presName="negativeSpace" presStyleCnt="0"/>
      <dgm:spPr/>
    </dgm:pt>
    <dgm:pt modelId="{49D75842-8171-41F1-BF2B-CA4ED78C2B63}" type="pres">
      <dgm:prSet presAssocID="{AC872523-D030-482D-A018-51895DF8EC76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E04ACF-9C8A-46B7-B31E-81E7FE5E0B80}" type="presOf" srcId="{5A271A68-39FB-4358-B3EF-9CEAAB35EB9E}" destId="{5FDCC8F2-696F-419C-9168-878BCD63237F}" srcOrd="0" destOrd="0" presId="urn:microsoft.com/office/officeart/2005/8/layout/list1"/>
    <dgm:cxn modelId="{9EA88BC2-AD7C-4BB0-A345-BF6B784F5372}" type="presOf" srcId="{BEF4A3D4-43FC-4619-BC42-A40864E52CAC}" destId="{60663BB7-DB68-468F-8625-6473F221FA3C}" srcOrd="0" destOrd="0" presId="urn:microsoft.com/office/officeart/2005/8/layout/list1"/>
    <dgm:cxn modelId="{AD884156-24B6-41C2-ADC3-0CB408EE0F03}" type="presOf" srcId="{1FADF8CD-BFA7-437E-A20E-04FF85D918D4}" destId="{29E54DD2-F081-4660-99AD-439B6E9F5063}" srcOrd="0" destOrd="0" presId="urn:microsoft.com/office/officeart/2005/8/layout/list1"/>
    <dgm:cxn modelId="{2C621C46-2628-4463-AF81-16D239096091}" type="presOf" srcId="{5A271A68-39FB-4358-B3EF-9CEAAB35EB9E}" destId="{2F394240-393B-4046-A8AB-866651853199}" srcOrd="1" destOrd="0" presId="urn:microsoft.com/office/officeart/2005/8/layout/list1"/>
    <dgm:cxn modelId="{C2FD63C3-A0C3-42DF-A4F7-EDE30AE7F9A6}" type="presOf" srcId="{BEF4A3D4-43FC-4619-BC42-A40864E52CAC}" destId="{1F1979E9-F72B-43D1-AB2F-EC0940D1ADFD}" srcOrd="1" destOrd="0" presId="urn:microsoft.com/office/officeart/2005/8/layout/list1"/>
    <dgm:cxn modelId="{C09F576F-9D0B-46A4-B6FE-C0F33974A85A}" type="presOf" srcId="{AC872523-D030-482D-A018-51895DF8EC76}" destId="{03144AED-F7D9-4C0C-A732-05946FD944EE}" srcOrd="0" destOrd="0" presId="urn:microsoft.com/office/officeart/2005/8/layout/list1"/>
    <dgm:cxn modelId="{52440D0B-8ECA-4811-98C8-19509BACC141}" srcId="{0879E14E-1DA8-44EE-B9AE-250AF9BAD734}" destId="{BEF4A3D4-43FC-4619-BC42-A40864E52CAC}" srcOrd="4" destOrd="0" parTransId="{B85474B9-9B85-46DF-BA7F-A5AD14110B44}" sibTransId="{9A62762B-B808-46AA-99D6-C0EEF6BFAC66}"/>
    <dgm:cxn modelId="{3119069D-5CF9-4A3B-B1A5-FA836E1084CF}" srcId="{0879E14E-1DA8-44EE-B9AE-250AF9BAD734}" destId="{35E8A41B-80B7-4589-B961-2054E0FDEC63}" srcOrd="1" destOrd="0" parTransId="{E2CED894-C5A1-4635-B970-D3BE1A569772}" sibTransId="{7BCA2323-8201-415E-982B-40E698E98ED8}"/>
    <dgm:cxn modelId="{2A931DAF-22F8-40EE-987F-0B571064E74C}" type="presOf" srcId="{35E8A41B-80B7-4589-B961-2054E0FDEC63}" destId="{F912B42E-D03E-4003-9032-D63689037D89}" srcOrd="0" destOrd="0" presId="urn:microsoft.com/office/officeart/2005/8/layout/list1"/>
    <dgm:cxn modelId="{12D1F3FF-B466-4A50-8FE8-CEC99F6E445E}" srcId="{0879E14E-1DA8-44EE-B9AE-250AF9BAD734}" destId="{AC872523-D030-482D-A018-51895DF8EC76}" srcOrd="5" destOrd="0" parTransId="{BB0D82A2-2790-43F0-853A-2D44D62795AC}" sibTransId="{6EBD7B1F-8683-4FA1-9D77-2B31EF01A6AF}"/>
    <dgm:cxn modelId="{C8D5A950-85F4-4C84-9F39-D439AB7171E9}" srcId="{0879E14E-1DA8-44EE-B9AE-250AF9BAD734}" destId="{1FADF8CD-BFA7-437E-A20E-04FF85D918D4}" srcOrd="2" destOrd="0" parTransId="{AB52AECB-74AF-4137-B313-90F7C67D33D0}" sibTransId="{887F1E1F-B6FB-4144-87F2-D90C60095FB2}"/>
    <dgm:cxn modelId="{E6CA3FBB-D1D2-4D24-B549-F0A515AC0A96}" type="presOf" srcId="{28AE03B8-19AE-49EB-8AC3-2A9E63BCFC96}" destId="{65CEF03F-52F1-4ED1-9688-5BD34C168AA7}" srcOrd="0" destOrd="0" presId="urn:microsoft.com/office/officeart/2005/8/layout/list1"/>
    <dgm:cxn modelId="{FD73E581-3FD3-4EBA-9086-074A1C6D2B18}" type="presOf" srcId="{AC872523-D030-482D-A018-51895DF8EC76}" destId="{2FCF084A-4FA4-4C69-BD66-01EEC88397FE}" srcOrd="1" destOrd="0" presId="urn:microsoft.com/office/officeart/2005/8/layout/list1"/>
    <dgm:cxn modelId="{DABA0774-BE0F-44AE-811E-36F80F59F88A}" type="presOf" srcId="{35E8A41B-80B7-4589-B961-2054E0FDEC63}" destId="{51BA2DAE-93B2-462F-BC5F-7D1AFF8DA563}" srcOrd="1" destOrd="0" presId="urn:microsoft.com/office/officeart/2005/8/layout/list1"/>
    <dgm:cxn modelId="{641C8C42-713A-4E5B-952D-A346ACF939C2}" type="presOf" srcId="{1FADF8CD-BFA7-437E-A20E-04FF85D918D4}" destId="{77E012B3-F154-49C9-B909-696DACCF32D5}" srcOrd="1" destOrd="0" presId="urn:microsoft.com/office/officeart/2005/8/layout/list1"/>
    <dgm:cxn modelId="{520AAC03-695B-45F3-9CCB-BA39F7C2E535}" type="presOf" srcId="{0879E14E-1DA8-44EE-B9AE-250AF9BAD734}" destId="{ABEA2C30-6F6E-4464-A700-D16D8D43992C}" srcOrd="0" destOrd="0" presId="urn:microsoft.com/office/officeart/2005/8/layout/list1"/>
    <dgm:cxn modelId="{9065DC08-1633-409F-8CC4-3CA52AD6CB20}" type="presOf" srcId="{28AE03B8-19AE-49EB-8AC3-2A9E63BCFC96}" destId="{D7D054FE-4DC1-464F-AE97-35780C257A86}" srcOrd="1" destOrd="0" presId="urn:microsoft.com/office/officeart/2005/8/layout/list1"/>
    <dgm:cxn modelId="{CE9AC4F6-1F17-42B2-8F8D-F7E4D9100B16}" srcId="{0879E14E-1DA8-44EE-B9AE-250AF9BAD734}" destId="{28AE03B8-19AE-49EB-8AC3-2A9E63BCFC96}" srcOrd="3" destOrd="0" parTransId="{0525DA52-F679-4F54-A5E2-FF5A06D2B6F5}" sibTransId="{83EBCC21-6DF6-4E0D-8AD2-716F04A7BAC4}"/>
    <dgm:cxn modelId="{14ECC63B-31BE-4248-97C3-6748B19283AE}" srcId="{0879E14E-1DA8-44EE-B9AE-250AF9BAD734}" destId="{5A271A68-39FB-4358-B3EF-9CEAAB35EB9E}" srcOrd="0" destOrd="0" parTransId="{88B71034-6E1C-46FE-B015-AD18C7B22CA7}" sibTransId="{3C1195C7-9587-4792-9342-25B93D5B9725}"/>
    <dgm:cxn modelId="{11EB1EC2-4B43-4BDB-AB04-3FA7E54CE6E6}" type="presParOf" srcId="{ABEA2C30-6F6E-4464-A700-D16D8D43992C}" destId="{54653568-2E44-4DED-94DA-B417DCC03F08}" srcOrd="0" destOrd="0" presId="urn:microsoft.com/office/officeart/2005/8/layout/list1"/>
    <dgm:cxn modelId="{041BC0C2-7E5F-41BE-9214-133BCE5633FC}" type="presParOf" srcId="{54653568-2E44-4DED-94DA-B417DCC03F08}" destId="{5FDCC8F2-696F-419C-9168-878BCD63237F}" srcOrd="0" destOrd="0" presId="urn:microsoft.com/office/officeart/2005/8/layout/list1"/>
    <dgm:cxn modelId="{DBB2AB01-E81E-41D5-86FF-67F1FD383980}" type="presParOf" srcId="{54653568-2E44-4DED-94DA-B417DCC03F08}" destId="{2F394240-393B-4046-A8AB-866651853199}" srcOrd="1" destOrd="0" presId="urn:microsoft.com/office/officeart/2005/8/layout/list1"/>
    <dgm:cxn modelId="{422974BB-1F40-4494-9796-4AB36308F8C3}" type="presParOf" srcId="{ABEA2C30-6F6E-4464-A700-D16D8D43992C}" destId="{04CFBBE2-112D-46A8-8EB7-BB118664F0EC}" srcOrd="1" destOrd="0" presId="urn:microsoft.com/office/officeart/2005/8/layout/list1"/>
    <dgm:cxn modelId="{7D0F5BB0-7BD8-4280-AEDD-6222B08D646E}" type="presParOf" srcId="{ABEA2C30-6F6E-4464-A700-D16D8D43992C}" destId="{536BE406-B991-41DB-A7A0-E71D7E83503D}" srcOrd="2" destOrd="0" presId="urn:microsoft.com/office/officeart/2005/8/layout/list1"/>
    <dgm:cxn modelId="{19DB7DD2-ACFE-49A4-B374-FC2C2EBCA21B}" type="presParOf" srcId="{ABEA2C30-6F6E-4464-A700-D16D8D43992C}" destId="{7266A518-BE7D-4FEA-994F-EFAD8536CC64}" srcOrd="3" destOrd="0" presId="urn:microsoft.com/office/officeart/2005/8/layout/list1"/>
    <dgm:cxn modelId="{C3A99F0F-41FD-48C0-9AB1-698E3391CA53}" type="presParOf" srcId="{ABEA2C30-6F6E-4464-A700-D16D8D43992C}" destId="{5C158734-2C70-4573-B644-C9844737E0B8}" srcOrd="4" destOrd="0" presId="urn:microsoft.com/office/officeart/2005/8/layout/list1"/>
    <dgm:cxn modelId="{34DE8315-C714-420F-9B9C-CAB0AC7E9651}" type="presParOf" srcId="{5C158734-2C70-4573-B644-C9844737E0B8}" destId="{F912B42E-D03E-4003-9032-D63689037D89}" srcOrd="0" destOrd="0" presId="urn:microsoft.com/office/officeart/2005/8/layout/list1"/>
    <dgm:cxn modelId="{CC01E5A0-0CE1-47FB-A04D-AC2C6D02151D}" type="presParOf" srcId="{5C158734-2C70-4573-B644-C9844737E0B8}" destId="{51BA2DAE-93B2-462F-BC5F-7D1AFF8DA563}" srcOrd="1" destOrd="0" presId="urn:microsoft.com/office/officeart/2005/8/layout/list1"/>
    <dgm:cxn modelId="{4BD9FDE7-FC86-4D52-98DA-89BB9D286CC9}" type="presParOf" srcId="{ABEA2C30-6F6E-4464-A700-D16D8D43992C}" destId="{9498047B-3C37-465B-B33B-16CA2FBAE901}" srcOrd="5" destOrd="0" presId="urn:microsoft.com/office/officeart/2005/8/layout/list1"/>
    <dgm:cxn modelId="{48CF85BA-EC13-458E-89C5-4404E6EF2062}" type="presParOf" srcId="{ABEA2C30-6F6E-4464-A700-D16D8D43992C}" destId="{191C769D-5AA0-4344-AA18-E040E9D29326}" srcOrd="6" destOrd="0" presId="urn:microsoft.com/office/officeart/2005/8/layout/list1"/>
    <dgm:cxn modelId="{0B11D541-0528-4AD0-93F0-59D9AC72FFDD}" type="presParOf" srcId="{ABEA2C30-6F6E-4464-A700-D16D8D43992C}" destId="{E52C4BF7-DF11-43C8-BE66-C80700BF197F}" srcOrd="7" destOrd="0" presId="urn:microsoft.com/office/officeart/2005/8/layout/list1"/>
    <dgm:cxn modelId="{10E10C4C-1F42-4AEE-A272-65131360CA0A}" type="presParOf" srcId="{ABEA2C30-6F6E-4464-A700-D16D8D43992C}" destId="{86CD9CD8-E25D-4807-9198-F2CDFACE02F2}" srcOrd="8" destOrd="0" presId="urn:microsoft.com/office/officeart/2005/8/layout/list1"/>
    <dgm:cxn modelId="{07BC13F2-A3BE-4A75-A465-19EB05D4BBD8}" type="presParOf" srcId="{86CD9CD8-E25D-4807-9198-F2CDFACE02F2}" destId="{29E54DD2-F081-4660-99AD-439B6E9F5063}" srcOrd="0" destOrd="0" presId="urn:microsoft.com/office/officeart/2005/8/layout/list1"/>
    <dgm:cxn modelId="{BEFDE3E3-D7A8-4E8A-9A83-5A50DB532832}" type="presParOf" srcId="{86CD9CD8-E25D-4807-9198-F2CDFACE02F2}" destId="{77E012B3-F154-49C9-B909-696DACCF32D5}" srcOrd="1" destOrd="0" presId="urn:microsoft.com/office/officeart/2005/8/layout/list1"/>
    <dgm:cxn modelId="{B7EF9BEC-D9EB-467C-A432-97C0A6C632AC}" type="presParOf" srcId="{ABEA2C30-6F6E-4464-A700-D16D8D43992C}" destId="{2E947850-B80D-499B-AE18-10CC0D937516}" srcOrd="9" destOrd="0" presId="urn:microsoft.com/office/officeart/2005/8/layout/list1"/>
    <dgm:cxn modelId="{1589E55D-710A-4B51-B466-F6AE15C5A342}" type="presParOf" srcId="{ABEA2C30-6F6E-4464-A700-D16D8D43992C}" destId="{78382185-DCB2-48B3-A177-998D2D07F9A6}" srcOrd="10" destOrd="0" presId="urn:microsoft.com/office/officeart/2005/8/layout/list1"/>
    <dgm:cxn modelId="{09FBC425-05E6-4B1C-BD1F-6B43092A57F5}" type="presParOf" srcId="{ABEA2C30-6F6E-4464-A700-D16D8D43992C}" destId="{2608E4C4-9E9E-4C5F-A8A1-60C6872F49AF}" srcOrd="11" destOrd="0" presId="urn:microsoft.com/office/officeart/2005/8/layout/list1"/>
    <dgm:cxn modelId="{3D2C0430-C8C6-4884-A71A-8A8A066C6310}" type="presParOf" srcId="{ABEA2C30-6F6E-4464-A700-D16D8D43992C}" destId="{53042750-5793-461A-BE8E-F0C59F4AB0E1}" srcOrd="12" destOrd="0" presId="urn:microsoft.com/office/officeart/2005/8/layout/list1"/>
    <dgm:cxn modelId="{1B6941AD-E8AC-412B-AC3E-9AF77ECDC6E6}" type="presParOf" srcId="{53042750-5793-461A-BE8E-F0C59F4AB0E1}" destId="{65CEF03F-52F1-4ED1-9688-5BD34C168AA7}" srcOrd="0" destOrd="0" presId="urn:microsoft.com/office/officeart/2005/8/layout/list1"/>
    <dgm:cxn modelId="{2F7E2C31-CD79-4FB8-B9F1-DEE99F9F2BB1}" type="presParOf" srcId="{53042750-5793-461A-BE8E-F0C59F4AB0E1}" destId="{D7D054FE-4DC1-464F-AE97-35780C257A86}" srcOrd="1" destOrd="0" presId="urn:microsoft.com/office/officeart/2005/8/layout/list1"/>
    <dgm:cxn modelId="{135134DE-5F60-4C90-A01F-72D4809E2C8E}" type="presParOf" srcId="{ABEA2C30-6F6E-4464-A700-D16D8D43992C}" destId="{9D24DF9A-039E-4472-9B26-283FC25BD1B7}" srcOrd="13" destOrd="0" presId="urn:microsoft.com/office/officeart/2005/8/layout/list1"/>
    <dgm:cxn modelId="{43E3FCC8-08E6-4BB5-A5A4-D23B7A0BA285}" type="presParOf" srcId="{ABEA2C30-6F6E-4464-A700-D16D8D43992C}" destId="{1CEEC96C-2F94-402F-987C-57DDE46A240C}" srcOrd="14" destOrd="0" presId="urn:microsoft.com/office/officeart/2005/8/layout/list1"/>
    <dgm:cxn modelId="{1DE5E73A-2D5E-436C-A69E-EF9929BB6923}" type="presParOf" srcId="{ABEA2C30-6F6E-4464-A700-D16D8D43992C}" destId="{54BEABCB-8A13-4EDE-897B-E93A98617C45}" srcOrd="15" destOrd="0" presId="urn:microsoft.com/office/officeart/2005/8/layout/list1"/>
    <dgm:cxn modelId="{A938B3FC-7DBB-44CE-B640-83F1647B1615}" type="presParOf" srcId="{ABEA2C30-6F6E-4464-A700-D16D8D43992C}" destId="{630133B6-868F-4D67-9FD3-BC8794ABF277}" srcOrd="16" destOrd="0" presId="urn:microsoft.com/office/officeart/2005/8/layout/list1"/>
    <dgm:cxn modelId="{2FCD6E02-CF13-4749-A318-D133F0C175E4}" type="presParOf" srcId="{630133B6-868F-4D67-9FD3-BC8794ABF277}" destId="{60663BB7-DB68-468F-8625-6473F221FA3C}" srcOrd="0" destOrd="0" presId="urn:microsoft.com/office/officeart/2005/8/layout/list1"/>
    <dgm:cxn modelId="{6954AA46-9CF9-4876-893A-3613C44A86A7}" type="presParOf" srcId="{630133B6-868F-4D67-9FD3-BC8794ABF277}" destId="{1F1979E9-F72B-43D1-AB2F-EC0940D1ADFD}" srcOrd="1" destOrd="0" presId="urn:microsoft.com/office/officeart/2005/8/layout/list1"/>
    <dgm:cxn modelId="{31C35EFD-13AC-4CD1-8110-574FFB56A061}" type="presParOf" srcId="{ABEA2C30-6F6E-4464-A700-D16D8D43992C}" destId="{7D658E3E-A76C-4614-99BA-03F82104BDB7}" srcOrd="17" destOrd="0" presId="urn:microsoft.com/office/officeart/2005/8/layout/list1"/>
    <dgm:cxn modelId="{5CBBBE82-B0EA-403D-AAF5-921067B58616}" type="presParOf" srcId="{ABEA2C30-6F6E-4464-A700-D16D8D43992C}" destId="{AE642D40-D9DB-4829-8275-E7826E1EF353}" srcOrd="18" destOrd="0" presId="urn:microsoft.com/office/officeart/2005/8/layout/list1"/>
    <dgm:cxn modelId="{D77F8B18-9DFC-4568-AF70-54589AE51A63}" type="presParOf" srcId="{ABEA2C30-6F6E-4464-A700-D16D8D43992C}" destId="{FD3BC472-22D2-4A7C-A8CD-C7BC1F25B0ED}" srcOrd="19" destOrd="0" presId="urn:microsoft.com/office/officeart/2005/8/layout/list1"/>
    <dgm:cxn modelId="{7433B780-0518-4042-A315-1B39519623ED}" type="presParOf" srcId="{ABEA2C30-6F6E-4464-A700-D16D8D43992C}" destId="{A63F2CAF-CE64-48E9-A33C-33262A520F75}" srcOrd="20" destOrd="0" presId="urn:microsoft.com/office/officeart/2005/8/layout/list1"/>
    <dgm:cxn modelId="{042A1294-E7AA-4780-A5F4-E6C1C59ECA5C}" type="presParOf" srcId="{A63F2CAF-CE64-48E9-A33C-33262A520F75}" destId="{03144AED-F7D9-4C0C-A732-05946FD944EE}" srcOrd="0" destOrd="0" presId="urn:microsoft.com/office/officeart/2005/8/layout/list1"/>
    <dgm:cxn modelId="{7B39F2C3-FA4F-4BD0-9E99-4E6D5B44F342}" type="presParOf" srcId="{A63F2CAF-CE64-48E9-A33C-33262A520F75}" destId="{2FCF084A-4FA4-4C69-BD66-01EEC88397FE}" srcOrd="1" destOrd="0" presId="urn:microsoft.com/office/officeart/2005/8/layout/list1"/>
    <dgm:cxn modelId="{D4734CA8-0549-4E40-B4DE-624BCB80F88A}" type="presParOf" srcId="{ABEA2C30-6F6E-4464-A700-D16D8D43992C}" destId="{9D12FB3B-C193-4C36-B830-665F7A95FEF3}" srcOrd="21" destOrd="0" presId="urn:microsoft.com/office/officeart/2005/8/layout/list1"/>
    <dgm:cxn modelId="{64362367-2D43-4A6B-9810-A40EAC65E08E}" type="presParOf" srcId="{ABEA2C30-6F6E-4464-A700-D16D8D43992C}" destId="{49D75842-8171-41F1-BF2B-CA4ED78C2B63}" srcOrd="2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90801F-6DDA-440D-9FCD-F43153E0223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BBF8EB-62FB-4A6B-A084-5085EC5A1B83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indent="0"/>
          <a:r>
            <a:rPr lang="ru-RU" sz="2800" dirty="0" smtClean="0">
              <a:solidFill>
                <a:schemeClr val="tx1"/>
              </a:solidFill>
            </a:rPr>
            <a:t>Ремонт внутри поселковых автомобильных дорог </a:t>
          </a:r>
          <a:endParaRPr lang="ru-RU" sz="2800" dirty="0">
            <a:solidFill>
              <a:schemeClr val="tx1"/>
            </a:solidFill>
          </a:endParaRPr>
        </a:p>
      </dgm:t>
    </dgm:pt>
    <dgm:pt modelId="{FB1508E5-FE56-45D8-86D4-28A253C1DF32}" type="parTrans" cxnId="{E4886F59-18A6-4FE6-8D19-89B736795D1D}">
      <dgm:prSet/>
      <dgm:spPr/>
      <dgm:t>
        <a:bodyPr/>
        <a:lstStyle/>
        <a:p>
          <a:endParaRPr lang="ru-RU"/>
        </a:p>
      </dgm:t>
    </dgm:pt>
    <dgm:pt modelId="{382B638C-EEF5-4D9C-A96E-46EE33477CE8}" type="sibTrans" cxnId="{E4886F59-18A6-4FE6-8D19-89B736795D1D}">
      <dgm:prSet/>
      <dgm:spPr/>
      <dgm:t>
        <a:bodyPr/>
        <a:lstStyle/>
        <a:p>
          <a:endParaRPr lang="ru-RU"/>
        </a:p>
      </dgm:t>
    </dgm:pt>
    <dgm:pt modelId="{F860CDA5-90A5-4960-94A0-E5F511AFB7E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>
              <a:solidFill>
                <a:schemeClr val="tx1"/>
              </a:solidFill>
            </a:rPr>
            <a:t>Благоустройство территории Центра досуга с. Ларичиха</a:t>
          </a:r>
          <a:endParaRPr lang="ru-RU" sz="2800" dirty="0">
            <a:solidFill>
              <a:schemeClr val="tx1"/>
            </a:solidFill>
          </a:endParaRPr>
        </a:p>
      </dgm:t>
    </dgm:pt>
    <dgm:pt modelId="{C91B744A-829B-490C-8629-66EC60ED3834}" type="parTrans" cxnId="{D3E79824-635C-406E-B53E-2E9D47FFD4AA}">
      <dgm:prSet/>
      <dgm:spPr/>
      <dgm:t>
        <a:bodyPr/>
        <a:lstStyle/>
        <a:p>
          <a:endParaRPr lang="ru-RU"/>
        </a:p>
      </dgm:t>
    </dgm:pt>
    <dgm:pt modelId="{2577EA81-5230-4F6A-A8BD-14998D4765C2}" type="sibTrans" cxnId="{D3E79824-635C-406E-B53E-2E9D47FFD4AA}">
      <dgm:prSet/>
      <dgm:spPr/>
      <dgm:t>
        <a:bodyPr/>
        <a:lstStyle/>
        <a:p>
          <a:endParaRPr lang="ru-RU"/>
        </a:p>
      </dgm:t>
    </dgm:pt>
    <dgm:pt modelId="{F92C5FBA-294F-4780-8A94-4E860FFCF70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Работы по благоустройству и наведению санитарного порядка в поселении</a:t>
          </a:r>
          <a:endParaRPr lang="ru-RU" sz="2800" dirty="0">
            <a:solidFill>
              <a:schemeClr val="tx1"/>
            </a:solidFill>
          </a:endParaRPr>
        </a:p>
      </dgm:t>
    </dgm:pt>
    <dgm:pt modelId="{C3097FFD-C03E-452A-9022-B4C13A53B61A}" type="parTrans" cxnId="{1D82D506-17CE-4D80-946E-A6683C28BFEE}">
      <dgm:prSet/>
      <dgm:spPr/>
      <dgm:t>
        <a:bodyPr/>
        <a:lstStyle/>
        <a:p>
          <a:endParaRPr lang="ru-RU"/>
        </a:p>
      </dgm:t>
    </dgm:pt>
    <dgm:pt modelId="{2D29C138-3879-4E66-8EC3-67C8BFF61019}" type="sibTrans" cxnId="{1D82D506-17CE-4D80-946E-A6683C28BFEE}">
      <dgm:prSet/>
      <dgm:spPr/>
      <dgm:t>
        <a:bodyPr/>
        <a:lstStyle/>
        <a:p>
          <a:endParaRPr lang="ru-RU"/>
        </a:p>
      </dgm:t>
    </dgm:pt>
    <dgm:pt modelId="{295D8852-F92E-4062-A44D-52244EB551ED}" type="pres">
      <dgm:prSet presAssocID="{6E90801F-6DDA-440D-9FCD-F43153E022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0AF3-A949-4F95-A281-71054F2DFED1}" type="pres">
      <dgm:prSet presAssocID="{9CBBF8EB-62FB-4A6B-A084-5085EC5A1B83}" presName="node" presStyleLbl="node1" presStyleIdx="0" presStyleCnt="3" custScaleX="94822" custScaleY="96563" custLinFactNeighborX="45168" custLinFactNeighborY="-1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05790-EB73-46EE-99C3-020F9E9F1549}" type="pres">
      <dgm:prSet presAssocID="{382B638C-EEF5-4D9C-A96E-46EE33477CE8}" presName="sibTrans" presStyleCnt="0"/>
      <dgm:spPr/>
    </dgm:pt>
    <dgm:pt modelId="{FA3B1C68-285C-4577-876C-B14FB43A7B36}" type="pres">
      <dgm:prSet presAssocID="{F860CDA5-90A5-4960-94A0-E5F511AFB7E1}" presName="node" presStyleLbl="node1" presStyleIdx="1" presStyleCnt="3" custScaleX="91838" custScaleY="96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95DF7-9322-4FBB-A6F1-ED8A220BC61E}" type="pres">
      <dgm:prSet presAssocID="{2577EA81-5230-4F6A-A8BD-14998D4765C2}" presName="sibTrans" presStyleCnt="0"/>
      <dgm:spPr/>
    </dgm:pt>
    <dgm:pt modelId="{47F2FC17-BA94-4F76-864A-7F155594C171}" type="pres">
      <dgm:prSet presAssocID="{F92C5FBA-294F-4780-8A94-4E860FFCF70B}" presName="node" presStyleLbl="node1" presStyleIdx="2" presStyleCnt="3" custScaleX="98778" custScaleY="96598" custLinFactNeighborX="-54346" custLinFactNeighborY="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67706-C338-4CCF-A5BC-38625BE6C5D5}" type="presOf" srcId="{9CBBF8EB-62FB-4A6B-A084-5085EC5A1B83}" destId="{E9BD0AF3-A949-4F95-A281-71054F2DFED1}" srcOrd="0" destOrd="0" presId="urn:microsoft.com/office/officeart/2005/8/layout/hList6"/>
    <dgm:cxn modelId="{E4886F59-18A6-4FE6-8D19-89B736795D1D}" srcId="{6E90801F-6DDA-440D-9FCD-F43153E0223B}" destId="{9CBBF8EB-62FB-4A6B-A084-5085EC5A1B83}" srcOrd="0" destOrd="0" parTransId="{FB1508E5-FE56-45D8-86D4-28A253C1DF32}" sibTransId="{382B638C-EEF5-4D9C-A96E-46EE33477CE8}"/>
    <dgm:cxn modelId="{0941FC20-0927-4958-8ECC-6AA96EFF12A9}" type="presOf" srcId="{F92C5FBA-294F-4780-8A94-4E860FFCF70B}" destId="{47F2FC17-BA94-4F76-864A-7F155594C171}" srcOrd="0" destOrd="0" presId="urn:microsoft.com/office/officeart/2005/8/layout/hList6"/>
    <dgm:cxn modelId="{D3E79824-635C-406E-B53E-2E9D47FFD4AA}" srcId="{6E90801F-6DDA-440D-9FCD-F43153E0223B}" destId="{F860CDA5-90A5-4960-94A0-E5F511AFB7E1}" srcOrd="1" destOrd="0" parTransId="{C91B744A-829B-490C-8629-66EC60ED3834}" sibTransId="{2577EA81-5230-4F6A-A8BD-14998D4765C2}"/>
    <dgm:cxn modelId="{3A2E3B88-C762-45ED-AA7B-31B4EDBCE639}" type="presOf" srcId="{F860CDA5-90A5-4960-94A0-E5F511AFB7E1}" destId="{FA3B1C68-285C-4577-876C-B14FB43A7B36}" srcOrd="0" destOrd="0" presId="urn:microsoft.com/office/officeart/2005/8/layout/hList6"/>
    <dgm:cxn modelId="{984AD5C9-54D6-42A2-B7B7-620FCE603A60}" type="presOf" srcId="{6E90801F-6DDA-440D-9FCD-F43153E0223B}" destId="{295D8852-F92E-4062-A44D-52244EB551ED}" srcOrd="0" destOrd="0" presId="urn:microsoft.com/office/officeart/2005/8/layout/hList6"/>
    <dgm:cxn modelId="{1D82D506-17CE-4D80-946E-A6683C28BFEE}" srcId="{6E90801F-6DDA-440D-9FCD-F43153E0223B}" destId="{F92C5FBA-294F-4780-8A94-4E860FFCF70B}" srcOrd="2" destOrd="0" parTransId="{C3097FFD-C03E-452A-9022-B4C13A53B61A}" sibTransId="{2D29C138-3879-4E66-8EC3-67C8BFF61019}"/>
    <dgm:cxn modelId="{FADD22EC-132B-43C8-8D96-C89781F0C975}" type="presParOf" srcId="{295D8852-F92E-4062-A44D-52244EB551ED}" destId="{E9BD0AF3-A949-4F95-A281-71054F2DFED1}" srcOrd="0" destOrd="0" presId="urn:microsoft.com/office/officeart/2005/8/layout/hList6"/>
    <dgm:cxn modelId="{05898B69-6054-41CF-B50B-487FFEB87CA5}" type="presParOf" srcId="{295D8852-F92E-4062-A44D-52244EB551ED}" destId="{36205790-EB73-46EE-99C3-020F9E9F1549}" srcOrd="1" destOrd="0" presId="urn:microsoft.com/office/officeart/2005/8/layout/hList6"/>
    <dgm:cxn modelId="{C7CF62F9-9C7F-424D-BEA4-4938A0708485}" type="presParOf" srcId="{295D8852-F92E-4062-A44D-52244EB551ED}" destId="{FA3B1C68-285C-4577-876C-B14FB43A7B36}" srcOrd="2" destOrd="0" presId="urn:microsoft.com/office/officeart/2005/8/layout/hList6"/>
    <dgm:cxn modelId="{B3F64761-ACEF-4EC7-A4CF-FF7E8F4809D8}" type="presParOf" srcId="{295D8852-F92E-4062-A44D-52244EB551ED}" destId="{B8895DF7-9322-4FBB-A6F1-ED8A220BC61E}" srcOrd="3" destOrd="0" presId="urn:microsoft.com/office/officeart/2005/8/layout/hList6"/>
    <dgm:cxn modelId="{32C995B6-3F50-427A-A624-1957504B4641}" type="presParOf" srcId="{295D8852-F92E-4062-A44D-52244EB551ED}" destId="{47F2FC17-BA94-4F76-864A-7F155594C171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90801F-6DDA-440D-9FCD-F43153E0223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BBF8EB-62FB-4A6B-A084-5085EC5A1B83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indent="0"/>
          <a:r>
            <a:rPr lang="ru-RU" sz="2800" dirty="0" smtClean="0">
              <a:solidFill>
                <a:schemeClr val="tx1"/>
              </a:solidFill>
            </a:rPr>
            <a:t>Строительство универсальной спортивной площадки </a:t>
          </a:r>
          <a:endParaRPr lang="ru-RU" sz="2800" dirty="0">
            <a:solidFill>
              <a:schemeClr val="tx1"/>
            </a:solidFill>
          </a:endParaRPr>
        </a:p>
      </dgm:t>
    </dgm:pt>
    <dgm:pt modelId="{FB1508E5-FE56-45D8-86D4-28A253C1DF32}" type="parTrans" cxnId="{E4886F59-18A6-4FE6-8D19-89B736795D1D}">
      <dgm:prSet/>
      <dgm:spPr/>
      <dgm:t>
        <a:bodyPr/>
        <a:lstStyle/>
        <a:p>
          <a:endParaRPr lang="ru-RU"/>
        </a:p>
      </dgm:t>
    </dgm:pt>
    <dgm:pt modelId="{382B638C-EEF5-4D9C-A96E-46EE33477CE8}" type="sibTrans" cxnId="{E4886F59-18A6-4FE6-8D19-89B736795D1D}">
      <dgm:prSet/>
      <dgm:spPr/>
      <dgm:t>
        <a:bodyPr/>
        <a:lstStyle/>
        <a:p>
          <a:endParaRPr lang="ru-RU"/>
        </a:p>
      </dgm:t>
    </dgm:pt>
    <dgm:pt modelId="{F860CDA5-90A5-4960-94A0-E5F511AFB7E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>
              <a:solidFill>
                <a:schemeClr val="tx1"/>
              </a:solidFill>
            </a:rPr>
            <a:t>Устройство уличного освещения в с. Шипицино по программе ППМИ</a:t>
          </a:r>
          <a:endParaRPr lang="ru-RU" sz="2800" dirty="0">
            <a:solidFill>
              <a:schemeClr val="tx1"/>
            </a:solidFill>
          </a:endParaRPr>
        </a:p>
      </dgm:t>
    </dgm:pt>
    <dgm:pt modelId="{C91B744A-829B-490C-8629-66EC60ED3834}" type="parTrans" cxnId="{D3E79824-635C-406E-B53E-2E9D47FFD4AA}">
      <dgm:prSet/>
      <dgm:spPr/>
      <dgm:t>
        <a:bodyPr/>
        <a:lstStyle/>
        <a:p>
          <a:endParaRPr lang="ru-RU"/>
        </a:p>
      </dgm:t>
    </dgm:pt>
    <dgm:pt modelId="{2577EA81-5230-4F6A-A8BD-14998D4765C2}" type="sibTrans" cxnId="{D3E79824-635C-406E-B53E-2E9D47FFD4AA}">
      <dgm:prSet/>
      <dgm:spPr/>
      <dgm:t>
        <a:bodyPr/>
        <a:lstStyle/>
        <a:p>
          <a:endParaRPr lang="ru-RU"/>
        </a:p>
      </dgm:t>
    </dgm:pt>
    <dgm:pt modelId="{F92C5FBA-294F-4780-8A94-4E860FFCF70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Продолжить активно участвовать в различных краевых программах</a:t>
          </a:r>
          <a:endParaRPr lang="ru-RU" sz="2800" dirty="0">
            <a:solidFill>
              <a:schemeClr val="tx1"/>
            </a:solidFill>
          </a:endParaRPr>
        </a:p>
      </dgm:t>
    </dgm:pt>
    <dgm:pt modelId="{C3097FFD-C03E-452A-9022-B4C13A53B61A}" type="parTrans" cxnId="{1D82D506-17CE-4D80-946E-A6683C28BFEE}">
      <dgm:prSet/>
      <dgm:spPr/>
      <dgm:t>
        <a:bodyPr/>
        <a:lstStyle/>
        <a:p>
          <a:endParaRPr lang="ru-RU"/>
        </a:p>
      </dgm:t>
    </dgm:pt>
    <dgm:pt modelId="{2D29C138-3879-4E66-8EC3-67C8BFF61019}" type="sibTrans" cxnId="{1D82D506-17CE-4D80-946E-A6683C28BFEE}">
      <dgm:prSet/>
      <dgm:spPr/>
      <dgm:t>
        <a:bodyPr/>
        <a:lstStyle/>
        <a:p>
          <a:endParaRPr lang="ru-RU"/>
        </a:p>
      </dgm:t>
    </dgm:pt>
    <dgm:pt modelId="{295D8852-F92E-4062-A44D-52244EB551ED}" type="pres">
      <dgm:prSet presAssocID="{6E90801F-6DDA-440D-9FCD-F43153E022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0AF3-A949-4F95-A281-71054F2DFED1}" type="pres">
      <dgm:prSet presAssocID="{9CBBF8EB-62FB-4A6B-A084-5085EC5A1B83}" presName="node" presStyleLbl="node1" presStyleIdx="0" presStyleCnt="3" custScaleX="94822" custScaleY="96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05790-EB73-46EE-99C3-020F9E9F1549}" type="pres">
      <dgm:prSet presAssocID="{382B638C-EEF5-4D9C-A96E-46EE33477CE8}" presName="sibTrans" presStyleCnt="0"/>
      <dgm:spPr/>
    </dgm:pt>
    <dgm:pt modelId="{FA3B1C68-285C-4577-876C-B14FB43A7B36}" type="pres">
      <dgm:prSet presAssocID="{F860CDA5-90A5-4960-94A0-E5F511AFB7E1}" presName="node" presStyleLbl="node1" presStyleIdx="1" presStyleCnt="3" custScaleX="91838" custScaleY="96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95DF7-9322-4FBB-A6F1-ED8A220BC61E}" type="pres">
      <dgm:prSet presAssocID="{2577EA81-5230-4F6A-A8BD-14998D4765C2}" presName="sibTrans" presStyleCnt="0"/>
      <dgm:spPr/>
    </dgm:pt>
    <dgm:pt modelId="{47F2FC17-BA94-4F76-864A-7F155594C171}" type="pres">
      <dgm:prSet presAssocID="{F92C5FBA-294F-4780-8A94-4E860FFCF70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4FD5A4-4802-4B27-ADC1-A5DE1B7A7A64}" type="presOf" srcId="{F860CDA5-90A5-4960-94A0-E5F511AFB7E1}" destId="{FA3B1C68-285C-4577-876C-B14FB43A7B36}" srcOrd="0" destOrd="0" presId="urn:microsoft.com/office/officeart/2005/8/layout/hList6"/>
    <dgm:cxn modelId="{E386C4B1-0E1C-418D-837F-45E5C8E3C1BF}" type="presOf" srcId="{6E90801F-6DDA-440D-9FCD-F43153E0223B}" destId="{295D8852-F92E-4062-A44D-52244EB551ED}" srcOrd="0" destOrd="0" presId="urn:microsoft.com/office/officeart/2005/8/layout/hList6"/>
    <dgm:cxn modelId="{E4886F59-18A6-4FE6-8D19-89B736795D1D}" srcId="{6E90801F-6DDA-440D-9FCD-F43153E0223B}" destId="{9CBBF8EB-62FB-4A6B-A084-5085EC5A1B83}" srcOrd="0" destOrd="0" parTransId="{FB1508E5-FE56-45D8-86D4-28A253C1DF32}" sibTransId="{382B638C-EEF5-4D9C-A96E-46EE33477CE8}"/>
    <dgm:cxn modelId="{D3E79824-635C-406E-B53E-2E9D47FFD4AA}" srcId="{6E90801F-6DDA-440D-9FCD-F43153E0223B}" destId="{F860CDA5-90A5-4960-94A0-E5F511AFB7E1}" srcOrd="1" destOrd="0" parTransId="{C91B744A-829B-490C-8629-66EC60ED3834}" sibTransId="{2577EA81-5230-4F6A-A8BD-14998D4765C2}"/>
    <dgm:cxn modelId="{3095971C-C25C-49F0-85C6-40E340DC101E}" type="presOf" srcId="{9CBBF8EB-62FB-4A6B-A084-5085EC5A1B83}" destId="{E9BD0AF3-A949-4F95-A281-71054F2DFED1}" srcOrd="0" destOrd="0" presId="urn:microsoft.com/office/officeart/2005/8/layout/hList6"/>
    <dgm:cxn modelId="{2AF93CA5-6E9A-4897-AF7F-C3DCC9FD8104}" type="presOf" srcId="{F92C5FBA-294F-4780-8A94-4E860FFCF70B}" destId="{47F2FC17-BA94-4F76-864A-7F155594C171}" srcOrd="0" destOrd="0" presId="urn:microsoft.com/office/officeart/2005/8/layout/hList6"/>
    <dgm:cxn modelId="{1D82D506-17CE-4D80-946E-A6683C28BFEE}" srcId="{6E90801F-6DDA-440D-9FCD-F43153E0223B}" destId="{F92C5FBA-294F-4780-8A94-4E860FFCF70B}" srcOrd="2" destOrd="0" parTransId="{C3097FFD-C03E-452A-9022-B4C13A53B61A}" sibTransId="{2D29C138-3879-4E66-8EC3-67C8BFF61019}"/>
    <dgm:cxn modelId="{0D6A4AA8-29E1-4F22-85C1-0CA1AAA33005}" type="presParOf" srcId="{295D8852-F92E-4062-A44D-52244EB551ED}" destId="{E9BD0AF3-A949-4F95-A281-71054F2DFED1}" srcOrd="0" destOrd="0" presId="urn:microsoft.com/office/officeart/2005/8/layout/hList6"/>
    <dgm:cxn modelId="{4BCC6C75-8D98-4AF0-A491-EEF2A85EDD0E}" type="presParOf" srcId="{295D8852-F92E-4062-A44D-52244EB551ED}" destId="{36205790-EB73-46EE-99C3-020F9E9F1549}" srcOrd="1" destOrd="0" presId="urn:microsoft.com/office/officeart/2005/8/layout/hList6"/>
    <dgm:cxn modelId="{AB0FB01E-8B4E-4A33-B21C-3E52B0CDAA0D}" type="presParOf" srcId="{295D8852-F92E-4062-A44D-52244EB551ED}" destId="{FA3B1C68-285C-4577-876C-B14FB43A7B36}" srcOrd="2" destOrd="0" presId="urn:microsoft.com/office/officeart/2005/8/layout/hList6"/>
    <dgm:cxn modelId="{E5EB801A-178D-4DEF-BF6B-7D79A78F24D6}" type="presParOf" srcId="{295D8852-F92E-4062-A44D-52244EB551ED}" destId="{B8895DF7-9322-4FBB-A6F1-ED8A220BC61E}" srcOrd="3" destOrd="0" presId="urn:microsoft.com/office/officeart/2005/8/layout/hList6"/>
    <dgm:cxn modelId="{786092F7-FB74-4E10-BF15-3943A8925581}" type="presParOf" srcId="{295D8852-F92E-4062-A44D-52244EB551ED}" destId="{47F2FC17-BA94-4F76-864A-7F155594C171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6BD12D-2D18-4980-BAED-1ACE120D3968}">
      <dsp:nvSpPr>
        <dsp:cNvPr id="0" name=""/>
        <dsp:cNvSpPr/>
      </dsp:nvSpPr>
      <dsp:spPr>
        <a:xfrm>
          <a:off x="0" y="543260"/>
          <a:ext cx="8229599" cy="8568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EAB03430-CB59-4963-AD5D-68188080C6C5}">
      <dsp:nvSpPr>
        <dsp:cNvPr id="0" name=""/>
        <dsp:cNvSpPr/>
      </dsp:nvSpPr>
      <dsp:spPr>
        <a:xfrm>
          <a:off x="411479" y="41420"/>
          <a:ext cx="5760720" cy="100368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Глава Администрации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411479" y="41420"/>
        <a:ext cx="5760720" cy="1003680"/>
      </dsp:txXfrm>
    </dsp:sp>
    <dsp:sp modelId="{3CF6EDA3-0CB1-42ED-A7D5-40F7BBA575E2}">
      <dsp:nvSpPr>
        <dsp:cNvPr id="0" name=""/>
        <dsp:cNvSpPr/>
      </dsp:nvSpPr>
      <dsp:spPr>
        <a:xfrm>
          <a:off x="0" y="2085500"/>
          <a:ext cx="8229599" cy="8568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F8ED5EA4-801E-4686-95AD-C50A4EAB9F89}">
      <dsp:nvSpPr>
        <dsp:cNvPr id="0" name=""/>
        <dsp:cNvSpPr/>
      </dsp:nvSpPr>
      <dsp:spPr>
        <a:xfrm>
          <a:off x="411479" y="1583661"/>
          <a:ext cx="5760720" cy="100368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Заместитель главы Администрации 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411479" y="1583661"/>
        <a:ext cx="5760720" cy="1003680"/>
      </dsp:txXfrm>
    </dsp:sp>
    <dsp:sp modelId="{8F4B8C91-3AFE-4338-B584-D40F9F0830F6}">
      <dsp:nvSpPr>
        <dsp:cNvPr id="0" name=""/>
        <dsp:cNvSpPr/>
      </dsp:nvSpPr>
      <dsp:spPr>
        <a:xfrm>
          <a:off x="0" y="3627741"/>
          <a:ext cx="8229599" cy="8568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551C71AA-AD25-40D9-9155-D6F937FAA264}">
      <dsp:nvSpPr>
        <dsp:cNvPr id="0" name=""/>
        <dsp:cNvSpPr/>
      </dsp:nvSpPr>
      <dsp:spPr>
        <a:xfrm>
          <a:off x="411479" y="3125900"/>
          <a:ext cx="5760720" cy="100368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Инспектор первичного воинского учета</a:t>
          </a:r>
          <a:endParaRPr lang="ru-RU" sz="3400" kern="1200" dirty="0">
            <a:solidFill>
              <a:schemeClr val="tx1"/>
            </a:solidFill>
          </a:endParaRPr>
        </a:p>
      </dsp:txBody>
      <dsp:txXfrm>
        <a:off x="411479" y="3125900"/>
        <a:ext cx="5760720" cy="10036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5B9FD8-E207-497E-899E-653DFCA20F6F}">
      <dsp:nvSpPr>
        <dsp:cNvPr id="0" name=""/>
        <dsp:cNvSpPr/>
      </dsp:nvSpPr>
      <dsp:spPr>
        <a:xfrm>
          <a:off x="0" y="791374"/>
          <a:ext cx="8640960" cy="1335600"/>
        </a:xfrm>
        <a:prstGeom prst="rect">
          <a:avLst/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DA649983-F5DC-456B-9360-4880699EAB7B}">
      <dsp:nvSpPr>
        <dsp:cNvPr id="0" name=""/>
        <dsp:cNvSpPr/>
      </dsp:nvSpPr>
      <dsp:spPr>
        <a:xfrm>
          <a:off x="375088" y="9094"/>
          <a:ext cx="8259989" cy="156456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>
              <a:solidFill>
                <a:schemeClr val="tx1"/>
              </a:solidFill>
            </a:rPr>
            <a:t>Доходы  – 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b="1" kern="1200" dirty="0" smtClean="0">
              <a:solidFill>
                <a:schemeClr val="tx1"/>
              </a:solidFill>
            </a:rPr>
            <a:t>8571,8 </a:t>
          </a:r>
          <a:r>
            <a:rPr lang="ru-RU" sz="5300" kern="1200" dirty="0" smtClean="0">
              <a:solidFill>
                <a:schemeClr val="tx1"/>
              </a:solidFill>
            </a:rPr>
            <a:t>тыс</a:t>
          </a:r>
          <a:r>
            <a:rPr lang="ru-RU" sz="5300" kern="1200" dirty="0" smtClean="0">
              <a:solidFill>
                <a:schemeClr val="tx1"/>
              </a:solidFill>
            </a:rPr>
            <a:t>. руб.</a:t>
          </a:r>
          <a:endParaRPr lang="ru-RU" sz="5300" kern="1200" dirty="0">
            <a:solidFill>
              <a:schemeClr val="tx1"/>
            </a:solidFill>
          </a:endParaRPr>
        </a:p>
      </dsp:txBody>
      <dsp:txXfrm>
        <a:off x="375088" y="9094"/>
        <a:ext cx="8259989" cy="1564560"/>
      </dsp:txXfrm>
    </dsp:sp>
    <dsp:sp modelId="{62181CF5-1071-4751-9A47-B146609391D5}">
      <dsp:nvSpPr>
        <dsp:cNvPr id="0" name=""/>
        <dsp:cNvSpPr/>
      </dsp:nvSpPr>
      <dsp:spPr>
        <a:xfrm>
          <a:off x="0" y="3195454"/>
          <a:ext cx="8640960" cy="1335600"/>
        </a:xfrm>
        <a:prstGeom prst="rect">
          <a:avLst/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71168400-7256-4218-92D8-1EBFA85B8419}">
      <dsp:nvSpPr>
        <dsp:cNvPr id="0" name=""/>
        <dsp:cNvSpPr/>
      </dsp:nvSpPr>
      <dsp:spPr>
        <a:xfrm>
          <a:off x="411373" y="2413174"/>
          <a:ext cx="8227468" cy="156456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>
              <a:solidFill>
                <a:schemeClr val="tx1"/>
              </a:solidFill>
            </a:rPr>
            <a:t>Расходы –</a:t>
          </a: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b="1" kern="1200" dirty="0" smtClean="0">
              <a:solidFill>
                <a:schemeClr val="tx1"/>
              </a:solidFill>
            </a:rPr>
            <a:t>8644,4 </a:t>
          </a:r>
          <a:r>
            <a:rPr lang="ru-RU" sz="5300" kern="1200" dirty="0" smtClean="0">
              <a:solidFill>
                <a:schemeClr val="tx1"/>
              </a:solidFill>
            </a:rPr>
            <a:t>тыс</a:t>
          </a:r>
          <a:r>
            <a:rPr lang="ru-RU" sz="5300" kern="1200" dirty="0" smtClean="0">
              <a:solidFill>
                <a:schemeClr val="tx1"/>
              </a:solidFill>
            </a:rPr>
            <a:t>. руб.</a:t>
          </a:r>
          <a:endParaRPr lang="ru-RU" sz="5300" kern="1200" dirty="0">
            <a:solidFill>
              <a:schemeClr val="tx1"/>
            </a:solidFill>
          </a:endParaRPr>
        </a:p>
      </dsp:txBody>
      <dsp:txXfrm>
        <a:off x="411373" y="2413174"/>
        <a:ext cx="8227468" cy="15645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A03741-17D8-4D90-B691-32BA6493FE5D}">
      <dsp:nvSpPr>
        <dsp:cNvPr id="0" name=""/>
        <dsp:cNvSpPr/>
      </dsp:nvSpPr>
      <dsp:spPr>
        <a:xfrm>
          <a:off x="914428" y="0"/>
          <a:ext cx="6149975" cy="6149975"/>
        </a:xfrm>
        <a:prstGeom prst="triangl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7B3B1-0B65-4C6D-B772-6C47983264AD}">
      <dsp:nvSpPr>
        <dsp:cNvPr id="0" name=""/>
        <dsp:cNvSpPr/>
      </dsp:nvSpPr>
      <dsp:spPr>
        <a:xfrm>
          <a:off x="3967891" y="618300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Налог на доходы физических лиц	</a:t>
          </a:r>
          <a:r>
            <a:rPr lang="ru-RU" sz="1900" b="0" i="0" u="none" kern="1200" dirty="0" smtClean="0"/>
            <a:t>                           </a:t>
          </a:r>
          <a:r>
            <a:rPr lang="ru-RU" sz="1900" kern="1200" dirty="0" smtClean="0"/>
            <a:t>618,4</a:t>
          </a:r>
          <a:endParaRPr lang="ru-RU" sz="1900" kern="1200" dirty="0"/>
        </a:p>
      </dsp:txBody>
      <dsp:txXfrm>
        <a:off x="3967891" y="618300"/>
        <a:ext cx="3997484" cy="727907"/>
      </dsp:txXfrm>
    </dsp:sp>
    <dsp:sp modelId="{40792C57-F247-4C04-9401-B60E42C042D4}">
      <dsp:nvSpPr>
        <dsp:cNvPr id="0" name=""/>
        <dsp:cNvSpPr/>
      </dsp:nvSpPr>
      <dsp:spPr>
        <a:xfrm>
          <a:off x="3967891" y="1437196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Налог на имущество физических лиц	</a:t>
          </a:r>
          <a:r>
            <a:rPr lang="ru-RU" sz="1900" b="0" i="0" u="none" kern="1200" dirty="0" smtClean="0"/>
            <a:t>                          76,0</a:t>
          </a:r>
          <a:endParaRPr lang="ru-RU" sz="1900" kern="1200" dirty="0"/>
        </a:p>
      </dsp:txBody>
      <dsp:txXfrm>
        <a:off x="3967891" y="1437196"/>
        <a:ext cx="3997484" cy="727907"/>
      </dsp:txXfrm>
    </dsp:sp>
    <dsp:sp modelId="{70FD571A-5362-4627-9D94-BD6C297588BC}">
      <dsp:nvSpPr>
        <dsp:cNvPr id="0" name=""/>
        <dsp:cNvSpPr/>
      </dsp:nvSpPr>
      <dsp:spPr>
        <a:xfrm>
          <a:off x="3967891" y="2256092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Земельный налог	</a:t>
          </a:r>
          <a:r>
            <a:rPr lang="ru-RU" sz="1900" b="0" i="0" u="none" kern="1200" dirty="0" smtClean="0"/>
            <a:t>769,5</a:t>
          </a:r>
          <a:endParaRPr lang="ru-RU" sz="1900" kern="1200" dirty="0"/>
        </a:p>
      </dsp:txBody>
      <dsp:txXfrm>
        <a:off x="3967891" y="2256092"/>
        <a:ext cx="3997484" cy="727907"/>
      </dsp:txXfrm>
    </dsp:sp>
    <dsp:sp modelId="{E4E06452-B552-4D87-825D-22E7F037100D}">
      <dsp:nvSpPr>
        <dsp:cNvPr id="0" name=""/>
        <dsp:cNvSpPr/>
      </dsp:nvSpPr>
      <dsp:spPr>
        <a:xfrm>
          <a:off x="3967891" y="3074988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Государственная </a:t>
          </a:r>
          <a:r>
            <a:rPr lang="ru-RU" sz="1900" b="0" i="0" u="none" kern="1200" dirty="0" smtClean="0"/>
            <a:t>пошлина  7,5</a:t>
          </a:r>
          <a:endParaRPr lang="ru-RU" sz="1900" kern="1200" dirty="0"/>
        </a:p>
      </dsp:txBody>
      <dsp:txXfrm>
        <a:off x="3967891" y="3074988"/>
        <a:ext cx="3997484" cy="727907"/>
      </dsp:txXfrm>
    </dsp:sp>
    <dsp:sp modelId="{2ABCF50C-2BE7-4A42-9031-5482F5395E18}">
      <dsp:nvSpPr>
        <dsp:cNvPr id="0" name=""/>
        <dsp:cNvSpPr/>
      </dsp:nvSpPr>
      <dsp:spPr>
        <a:xfrm>
          <a:off x="3967891" y="3893883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Сдача в аренду </a:t>
          </a:r>
          <a:r>
            <a:rPr lang="ru-RU" sz="1900" b="0" i="0" u="none" kern="1200" dirty="0" smtClean="0"/>
            <a:t>имущества 55,4 </a:t>
          </a:r>
          <a:endParaRPr lang="ru-RU" sz="1900" kern="1200" dirty="0"/>
        </a:p>
      </dsp:txBody>
      <dsp:txXfrm>
        <a:off x="3967891" y="3893883"/>
        <a:ext cx="3997484" cy="727907"/>
      </dsp:txXfrm>
    </dsp:sp>
    <dsp:sp modelId="{F9A2F8FD-F16E-4E93-9645-108D2F0B8499}">
      <dsp:nvSpPr>
        <dsp:cNvPr id="0" name=""/>
        <dsp:cNvSpPr/>
      </dsp:nvSpPr>
      <dsp:spPr>
        <a:xfrm>
          <a:off x="3967891" y="4712779"/>
          <a:ext cx="3997484" cy="72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u="none" kern="1200" dirty="0" smtClean="0"/>
            <a:t>Штрафы       4,5</a:t>
          </a:r>
          <a:endParaRPr lang="ru-RU" sz="1900" kern="1200" dirty="0"/>
        </a:p>
      </dsp:txBody>
      <dsp:txXfrm>
        <a:off x="3967891" y="4712779"/>
        <a:ext cx="3997484" cy="7279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6BE406-B991-41DB-A7A0-E71D7E83503D}">
      <dsp:nvSpPr>
        <dsp:cNvPr id="0" name=""/>
        <dsp:cNvSpPr/>
      </dsp:nvSpPr>
      <dsp:spPr>
        <a:xfrm>
          <a:off x="0" y="30963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94240-393B-4046-A8AB-866651853199}">
      <dsp:nvSpPr>
        <dsp:cNvPr id="0" name=""/>
        <dsp:cNvSpPr/>
      </dsp:nvSpPr>
      <dsp:spPr>
        <a:xfrm>
          <a:off x="432049" y="72010"/>
          <a:ext cx="5826507" cy="54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/>
              </a:solidFill>
            </a:rPr>
            <a:t>Дотации                     	110,4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32049" y="72010"/>
        <a:ext cx="5826507" cy="545680"/>
      </dsp:txXfrm>
    </dsp:sp>
    <dsp:sp modelId="{191C769D-5AA0-4344-AA18-E040E9D29326}">
      <dsp:nvSpPr>
        <dsp:cNvPr id="0" name=""/>
        <dsp:cNvSpPr/>
      </dsp:nvSpPr>
      <dsp:spPr>
        <a:xfrm>
          <a:off x="0" y="108075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A2DAE-93B2-462F-BC5F-7D1AFF8DA563}">
      <dsp:nvSpPr>
        <dsp:cNvPr id="0" name=""/>
        <dsp:cNvSpPr/>
      </dsp:nvSpPr>
      <dsp:spPr>
        <a:xfrm>
          <a:off x="428630" y="838176"/>
          <a:ext cx="59114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/>
              </a:solidFill>
            </a:rPr>
            <a:t>Дорожный фонд	</a:t>
          </a:r>
          <a:r>
            <a:rPr lang="ru-RU" sz="1800" kern="1200" dirty="0" smtClean="0">
              <a:solidFill>
                <a:schemeClr val="tx1"/>
              </a:solidFill>
            </a:rPr>
            <a:t>5688,7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28630" y="838176"/>
        <a:ext cx="5911420" cy="501840"/>
      </dsp:txXfrm>
    </dsp:sp>
    <dsp:sp modelId="{78382185-DCB2-48B3-A177-998D2D07F9A6}">
      <dsp:nvSpPr>
        <dsp:cNvPr id="0" name=""/>
        <dsp:cNvSpPr/>
      </dsp:nvSpPr>
      <dsp:spPr>
        <a:xfrm>
          <a:off x="0" y="185187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012B3-F154-49C9-B909-696DACCF32D5}">
      <dsp:nvSpPr>
        <dsp:cNvPr id="0" name=""/>
        <dsp:cNvSpPr/>
      </dsp:nvSpPr>
      <dsp:spPr>
        <a:xfrm>
          <a:off x="411479" y="1600956"/>
          <a:ext cx="594569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/>
              </a:solidFill>
            </a:rPr>
            <a:t>Субвенция  ВУС	</a:t>
          </a:r>
          <a:r>
            <a:rPr lang="ru-RU" sz="1800" kern="1200" dirty="0" smtClean="0">
              <a:solidFill>
                <a:schemeClr val="tx1"/>
              </a:solidFill>
            </a:rPr>
            <a:t>208,7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11479" y="1600956"/>
        <a:ext cx="5945696" cy="501840"/>
      </dsp:txXfrm>
    </dsp:sp>
    <dsp:sp modelId="{1CEEC96C-2F94-402F-987C-57DDE46A240C}">
      <dsp:nvSpPr>
        <dsp:cNvPr id="0" name=""/>
        <dsp:cNvSpPr/>
      </dsp:nvSpPr>
      <dsp:spPr>
        <a:xfrm>
          <a:off x="0" y="262299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054FE-4DC1-464F-AE97-35780C257A86}">
      <dsp:nvSpPr>
        <dsp:cNvPr id="0" name=""/>
        <dsp:cNvSpPr/>
      </dsp:nvSpPr>
      <dsp:spPr>
        <a:xfrm>
          <a:off x="411479" y="2372076"/>
          <a:ext cx="594569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Субсидии </a:t>
          </a:r>
          <a:r>
            <a:rPr lang="ru-RU" sz="2000" kern="1200" dirty="0" smtClean="0">
              <a:solidFill>
                <a:schemeClr val="tx1"/>
              </a:solidFill>
            </a:rPr>
            <a:t>бюджетам</a:t>
          </a:r>
          <a:r>
            <a:rPr lang="ru-RU" sz="1800" kern="1200" dirty="0" smtClean="0">
              <a:solidFill>
                <a:schemeClr val="tx1"/>
              </a:solidFill>
            </a:rPr>
            <a:t> поселений     740,5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11479" y="2372076"/>
        <a:ext cx="5945696" cy="501840"/>
      </dsp:txXfrm>
    </dsp:sp>
    <dsp:sp modelId="{AE642D40-D9DB-4829-8275-E7826E1EF353}">
      <dsp:nvSpPr>
        <dsp:cNvPr id="0" name=""/>
        <dsp:cNvSpPr/>
      </dsp:nvSpPr>
      <dsp:spPr>
        <a:xfrm>
          <a:off x="0" y="339411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79E9-F72B-43D1-AB2F-EC0940D1ADFD}">
      <dsp:nvSpPr>
        <dsp:cNvPr id="0" name=""/>
        <dsp:cNvSpPr/>
      </dsp:nvSpPr>
      <dsp:spPr>
        <a:xfrm>
          <a:off x="411479" y="3143196"/>
          <a:ext cx="590473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/>
              </a:solidFill>
            </a:rPr>
            <a:t>Субвенция на </a:t>
          </a:r>
          <a:r>
            <a:rPr lang="ru-RU" sz="2000" b="0" i="0" u="none" kern="1200" dirty="0" smtClean="0">
              <a:solidFill>
                <a:schemeClr val="tx1"/>
              </a:solidFill>
            </a:rPr>
            <a:t>работу</a:t>
          </a:r>
          <a:r>
            <a:rPr lang="ru-RU" sz="1800" b="0" i="0" u="none" kern="1200" dirty="0" smtClean="0">
              <a:solidFill>
                <a:schemeClr val="tx1"/>
              </a:solidFill>
            </a:rPr>
            <a:t> административной комиссии 1,2     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11479" y="3143196"/>
        <a:ext cx="5904737" cy="501840"/>
      </dsp:txXfrm>
    </dsp:sp>
    <dsp:sp modelId="{49D75842-8171-41F1-BF2B-CA4ED78C2B63}">
      <dsp:nvSpPr>
        <dsp:cNvPr id="0" name=""/>
        <dsp:cNvSpPr/>
      </dsp:nvSpPr>
      <dsp:spPr>
        <a:xfrm>
          <a:off x="0" y="4165236"/>
          <a:ext cx="8229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F084A-4FA4-4C69-BD66-01EEC88397FE}">
      <dsp:nvSpPr>
        <dsp:cNvPr id="0" name=""/>
        <dsp:cNvSpPr/>
      </dsp:nvSpPr>
      <dsp:spPr>
        <a:xfrm>
          <a:off x="432049" y="3888431"/>
          <a:ext cx="5904565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Трансферты на переданные полномочия 	  9,7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32049" y="3888431"/>
        <a:ext cx="5904565" cy="50184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BD0AF3-A949-4F95-A281-71054F2DFED1}">
      <dsp:nvSpPr>
        <dsp:cNvPr id="0" name=""/>
        <dsp:cNvSpPr/>
      </dsp:nvSpPr>
      <dsp:spPr>
        <a:xfrm rot="16200000">
          <a:off x="-598589" y="709764"/>
          <a:ext cx="4295307" cy="2883118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Ремонт внутри поселковых автомобильных дорог (ощебенение улицы Промышленная)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-598589" y="709764"/>
        <a:ext cx="4295307" cy="2883118"/>
      </dsp:txXfrm>
    </dsp:sp>
    <dsp:sp modelId="{FA3B1C68-285C-4577-876C-B14FB43A7B36}">
      <dsp:nvSpPr>
        <dsp:cNvPr id="0" name=""/>
        <dsp:cNvSpPr/>
      </dsp:nvSpPr>
      <dsp:spPr>
        <a:xfrm rot="16200000">
          <a:off x="2364203" y="827901"/>
          <a:ext cx="4295307" cy="2792388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>
              <a:solidFill>
                <a:schemeClr val="tx1"/>
              </a:solidFill>
            </a:rPr>
            <a:t>Ремонт систем электроосвещения, отопления, водоснабжения и водоотведения детского сада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2364203" y="827901"/>
        <a:ext cx="4295307" cy="2792388"/>
      </dsp:txXfrm>
    </dsp:sp>
    <dsp:sp modelId="{47F2FC17-BA94-4F76-864A-7F155594C171}">
      <dsp:nvSpPr>
        <dsp:cNvPr id="0" name=""/>
        <dsp:cNvSpPr/>
      </dsp:nvSpPr>
      <dsp:spPr>
        <a:xfrm rot="16200000">
          <a:off x="5365431" y="726042"/>
          <a:ext cx="4296864" cy="3003402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Работы по благоустройству и наведению санитарного порядка в поселении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5365431" y="726042"/>
        <a:ext cx="4296864" cy="300340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BD0AF3-A949-4F95-A281-71054F2DFED1}">
      <dsp:nvSpPr>
        <dsp:cNvPr id="0" name=""/>
        <dsp:cNvSpPr/>
      </dsp:nvSpPr>
      <dsp:spPr>
        <a:xfrm rot="16200000">
          <a:off x="-706316" y="788887"/>
          <a:ext cx="4295307" cy="2870417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Строительство средней общеобразовательной школы на 360 мест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-706316" y="788887"/>
        <a:ext cx="4295307" cy="2870417"/>
      </dsp:txXfrm>
    </dsp:sp>
    <dsp:sp modelId="{FA3B1C68-285C-4577-876C-B14FB43A7B36}">
      <dsp:nvSpPr>
        <dsp:cNvPr id="0" name=""/>
        <dsp:cNvSpPr/>
      </dsp:nvSpPr>
      <dsp:spPr>
        <a:xfrm rot="16200000">
          <a:off x="2345972" y="834052"/>
          <a:ext cx="4295307" cy="2780086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>
              <a:solidFill>
                <a:schemeClr val="tx1"/>
              </a:solidFill>
            </a:rPr>
            <a:t>Строительство газовой модульной котельной</a:t>
          </a:r>
          <a:endParaRPr lang="ru-RU" sz="2800" kern="1200" dirty="0">
            <a:solidFill>
              <a:schemeClr val="tx1"/>
            </a:solidFill>
          </a:endParaRPr>
        </a:p>
      </dsp:txBody>
      <dsp:txXfrm rot="16200000">
        <a:off x="2345972" y="834052"/>
        <a:ext cx="4295307" cy="2780086"/>
      </dsp:txXfrm>
    </dsp:sp>
    <dsp:sp modelId="{47F2FC17-BA94-4F76-864A-7F155594C171}">
      <dsp:nvSpPr>
        <dsp:cNvPr id="0" name=""/>
        <dsp:cNvSpPr/>
      </dsp:nvSpPr>
      <dsp:spPr>
        <a:xfrm rot="16200000">
          <a:off x="5400193" y="710513"/>
          <a:ext cx="4448191" cy="3027164"/>
        </a:xfrm>
        <a:prstGeom prst="flowChartManualOperati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25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chemeClr val="tx1"/>
              </a:solidFill>
            </a:rPr>
            <a:t>Капитальный ремонт помещений здания дома культуры</a:t>
          </a:r>
          <a:endParaRPr lang="ru-RU" sz="3500" kern="1200" dirty="0">
            <a:solidFill>
              <a:schemeClr val="tx1"/>
            </a:solidFill>
          </a:endParaRPr>
        </a:p>
      </dsp:txBody>
      <dsp:txXfrm rot="16200000">
        <a:off x="5400193" y="710513"/>
        <a:ext cx="4448191" cy="3027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8EB0D-7C3F-4DD8-A5B8-7B27208759FA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8D6D-4D1D-476D-B4C4-9B496A92C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916832"/>
            <a:ext cx="7772400" cy="2115666"/>
          </a:xfrm>
        </p:spPr>
        <p:txBody>
          <a:bodyPr>
            <a:noAutofit/>
          </a:bodyPr>
          <a:lstStyle/>
          <a:p>
            <a:pPr marL="2425700" indent="-2425700" algn="l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dirty="0" smtClean="0">
                <a:solidFill>
                  <a:srgbClr val="0070C0"/>
                </a:solidFill>
              </a:rPr>
              <a:t>XXXIV  </a:t>
            </a:r>
            <a:r>
              <a:rPr lang="ru-RU" sz="3200" b="1" dirty="0" smtClean="0">
                <a:solidFill>
                  <a:srgbClr val="0070C0"/>
                </a:solidFill>
              </a:rPr>
              <a:t>ОТКРЫТАЯ СЕССИЯ</a:t>
            </a:r>
            <a:r>
              <a:rPr lang="en-US" sz="3200" b="1" dirty="0" smtClean="0">
                <a:solidFill>
                  <a:srgbClr val="0070C0"/>
                </a:solidFill>
              </a:rPr>
              <a:t/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Совета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депутатов Ларичихинского сельсовета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149080"/>
            <a:ext cx="7786742" cy="1714512"/>
          </a:xfrm>
        </p:spPr>
        <p:txBody>
          <a:bodyPr>
            <a:noAutofit/>
          </a:bodyPr>
          <a:lstStyle/>
          <a:p>
            <a:pPr marL="5108575" algn="l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Ежегодный отчёт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о результатах деятельности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Администрации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Ларичихинского сельсовета </a:t>
            </a:r>
          </a:p>
        </p:txBody>
      </p:sp>
      <p:pic>
        <p:nvPicPr>
          <p:cNvPr id="4" name="Picture 6" descr="flgb_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1"/>
            <a:ext cx="2623238" cy="16305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868" y="6000768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за </a:t>
            </a:r>
            <a:r>
              <a:rPr lang="en-US" dirty="0" smtClean="0">
                <a:latin typeface="Arial Black" pitchFamily="34" charset="0"/>
              </a:rPr>
              <a:t>2020</a:t>
            </a:r>
            <a:r>
              <a:rPr lang="ru-RU" dirty="0" smtClean="0">
                <a:latin typeface="Arial Black" pitchFamily="34" charset="0"/>
              </a:rPr>
              <a:t>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ООО «</a:t>
            </a:r>
            <a:r>
              <a:rPr lang="ru-RU" sz="2500" dirty="0" err="1" smtClean="0">
                <a:solidFill>
                  <a:schemeClr val="tx1"/>
                </a:solidFill>
              </a:rPr>
              <a:t>Алтай-Форест</a:t>
            </a:r>
            <a:r>
              <a:rPr lang="ru-RU" sz="2500" dirty="0" smtClean="0">
                <a:solidFill>
                  <a:schemeClr val="tx1"/>
                </a:solidFill>
              </a:rPr>
              <a:t>», ЗАО «Ларичихинский ЛПХ»</a:t>
            </a: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4857760"/>
            <a:ext cx="7858180" cy="10001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Численность рабочих на предприятии ООО «Алтай-Форест» - 525 чел.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Численность рабочих на предприятии ЗАО «Ларичихинский ЛПХ» – 21 чел.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322" name="AutoShape 2" descr="https://cnd.afy.ru/files/pbb/full/c/c9/c95c5e58b07d5192cdfe7805024896300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https://cnd.afy.ru/files/pbb/full/c/c9/c95c5e58b07d5192cdfe7805024896300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AutoShape 6" descr="https://cnd.afy.ru/files/pbb/full/c/c9/c95c5e58b07d5192cdfe7805024896300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368398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Содержимое 3" descr="P904018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340768"/>
            <a:ext cx="3024336" cy="2808312"/>
          </a:xfrm>
        </p:spPr>
      </p:pic>
      <p:pic>
        <p:nvPicPr>
          <p:cNvPr id="55300" name="Picture 4" descr="http://larichiha.ru/cache/preview/0e1328f24ca7c966bc77d57ff97b8a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1" y="1340768"/>
            <a:ext cx="233476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0"/>
            <a:ext cx="8534752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Образование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5580112" y="1052736"/>
          <a:ext cx="3096344" cy="45365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63001"/>
                <a:gridCol w="633343"/>
              </a:tblGrid>
              <a:tr h="1665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Число общеобразовательных организаций, расположенных на территории поселения, ед.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79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Численность учеников, обучающихся в </a:t>
                      </a:r>
                      <a:r>
                        <a:rPr lang="ru-RU" sz="1800" b="1" dirty="0" smtClean="0"/>
                        <a:t>«</a:t>
                      </a:r>
                      <a:r>
                        <a:rPr lang="ru-RU" sz="1800" b="1" dirty="0" err="1" smtClean="0"/>
                        <a:t>Ларичихинской</a:t>
                      </a:r>
                      <a:r>
                        <a:rPr lang="ru-RU" sz="1800" b="1" dirty="0" smtClean="0"/>
                        <a:t> СОШ», </a:t>
                      </a:r>
                      <a:r>
                        <a:rPr lang="ru-RU" sz="1800" b="1" dirty="0"/>
                        <a:t>чел.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261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3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Численность учеников, обучающихся в «</a:t>
                      </a:r>
                      <a:r>
                        <a:rPr lang="ru-RU" sz="1800" b="1" dirty="0" err="1" smtClean="0"/>
                        <a:t>Шипицинской</a:t>
                      </a:r>
                      <a:r>
                        <a:rPr lang="ru-RU" sz="1800" b="1" baseline="0" dirty="0" smtClean="0"/>
                        <a:t> О</a:t>
                      </a:r>
                      <a:r>
                        <a:rPr lang="ru-RU" sz="1800" b="1" dirty="0" smtClean="0"/>
                        <a:t>ОШ», чел.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22</a:t>
                      </a:r>
                      <a:endParaRPr lang="ru-RU" sz="1800" b="1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9633" name="Picture 1" descr="C:\Users\Ларичиха\Downloads\IMG-20210316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71546"/>
            <a:ext cx="478634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Региональный чемпионат «Молодые профессионалы (</a:t>
            </a:r>
            <a:r>
              <a:rPr lang="ru-RU" sz="2400" dirty="0" err="1" smtClean="0">
                <a:solidFill>
                  <a:schemeClr val="tx1"/>
                </a:solidFill>
              </a:rPr>
              <a:t>WorldSkills</a:t>
            </a:r>
            <a:r>
              <a:rPr lang="ru-RU" sz="2400" dirty="0" smtClean="0">
                <a:solidFill>
                  <a:schemeClr val="tx1"/>
                </a:solidFill>
              </a:rPr>
              <a:t> Россия)» Алтайского края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8609" name="Picture 1" descr="C:\Users\Ларичиха\Downloads\IMG-20210316-WA0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285860"/>
            <a:ext cx="3071834" cy="4357718"/>
          </a:xfrm>
          <a:prstGeom prst="rect">
            <a:avLst/>
          </a:prstGeom>
          <a:noFill/>
        </p:spPr>
      </p:pic>
      <p:pic>
        <p:nvPicPr>
          <p:cNvPr id="68610" name="Picture 2" descr="C:\Users\Ларичиха\Downloads\IMG-20210316-WA00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2643206" cy="3881422"/>
          </a:xfrm>
          <a:prstGeom prst="rect">
            <a:avLst/>
          </a:prstGeom>
          <a:noFill/>
        </p:spPr>
      </p:pic>
      <p:pic>
        <p:nvPicPr>
          <p:cNvPr id="68611" name="Picture 3" descr="C:\Users\Ларичиха\Downloads\IMG-20210316-WA00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714488"/>
            <a:ext cx="3071802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36904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Школьное лесничество «</a:t>
            </a:r>
            <a:r>
              <a:rPr lang="ru-RU" sz="2800" dirty="0" err="1" smtClean="0">
                <a:solidFill>
                  <a:schemeClr val="tx1"/>
                </a:solidFill>
              </a:rPr>
              <a:t>Лесовичок</a:t>
            </a:r>
            <a:r>
              <a:rPr lang="ru-RU" sz="2800" dirty="0" smtClean="0">
                <a:solidFill>
                  <a:schemeClr val="tx1"/>
                </a:solidFill>
              </a:rPr>
              <a:t>», краевой слет школьных лесничеств «ПОДРОСТ»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7585" name="Picture 1" descr="C:\Users\Ларичиха\Downloads\IMG-20210316-WA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4071966" cy="2947994"/>
          </a:xfrm>
          <a:prstGeom prst="rect">
            <a:avLst/>
          </a:prstGeom>
          <a:noFill/>
        </p:spPr>
      </p:pic>
      <p:pic>
        <p:nvPicPr>
          <p:cNvPr id="67587" name="Picture 3" descr="C:\Users\Ларичиха\Downloads\IMG-20210316-WA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928670"/>
            <a:ext cx="4095736" cy="3071834"/>
          </a:xfrm>
          <a:prstGeom prst="rect">
            <a:avLst/>
          </a:prstGeom>
          <a:noFill/>
        </p:spPr>
      </p:pic>
      <p:pic>
        <p:nvPicPr>
          <p:cNvPr id="67586" name="Picture 2" descr="C:\Users\Ларичиха\Downloads\IMG-20210316-WA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86190"/>
            <a:ext cx="3857652" cy="2786082"/>
          </a:xfrm>
          <a:prstGeom prst="rect">
            <a:avLst/>
          </a:prstGeom>
          <a:noFill/>
        </p:spPr>
      </p:pic>
      <p:pic>
        <p:nvPicPr>
          <p:cNvPr id="67588" name="Picture 4" descr="C:\Users\Ларичиха\Downloads\IMG-20210316-WA00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429000"/>
            <a:ext cx="4214842" cy="3143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Волонтерский отряд «Созвездие – Н»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Ларичиха\Downloads\IMG-20210317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214422"/>
            <a:ext cx="2571768" cy="4143404"/>
          </a:xfrm>
          <a:prstGeom prst="rect">
            <a:avLst/>
          </a:prstGeom>
          <a:noFill/>
        </p:spPr>
      </p:pic>
      <p:pic>
        <p:nvPicPr>
          <p:cNvPr id="1027" name="Picture 3" descr="C:\Users\Ларичиха\Downloads\IMG-20210317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14422"/>
            <a:ext cx="2500330" cy="4143404"/>
          </a:xfrm>
          <a:prstGeom prst="rect">
            <a:avLst/>
          </a:prstGeom>
          <a:noFill/>
        </p:spPr>
      </p:pic>
      <p:pic>
        <p:nvPicPr>
          <p:cNvPr id="1028" name="Picture 4" descr="C:\Users\Ларичиха\Downloads\IMG-20210317-WA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214422"/>
            <a:ext cx="2643206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36904" cy="86834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Демонтаж старого здания </a:t>
            </a:r>
            <a:r>
              <a:rPr lang="ru-RU" sz="2400" dirty="0" err="1" smtClean="0">
                <a:solidFill>
                  <a:schemeClr val="tx1"/>
                </a:solidFill>
              </a:rPr>
              <a:t>Ларичихинской</a:t>
            </a:r>
            <a:r>
              <a:rPr lang="ru-RU" sz="2400" dirty="0" smtClean="0">
                <a:solidFill>
                  <a:schemeClr val="tx1"/>
                </a:solidFill>
              </a:rPr>
              <a:t> СОШ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6561" name="Picture 1" descr="C:\Users\Ларичиха\Downloads\IMG-20210316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4500594" cy="3143272"/>
          </a:xfrm>
          <a:prstGeom prst="rect">
            <a:avLst/>
          </a:prstGeom>
          <a:noFill/>
        </p:spPr>
      </p:pic>
      <p:pic>
        <p:nvPicPr>
          <p:cNvPr id="66563" name="Picture 3" descr="C:\Users\Ларичиха\Downloads\IMG-20210316-WA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857232"/>
            <a:ext cx="3786214" cy="2928958"/>
          </a:xfrm>
          <a:prstGeom prst="rect">
            <a:avLst/>
          </a:prstGeom>
          <a:noFill/>
        </p:spPr>
      </p:pic>
      <p:pic>
        <p:nvPicPr>
          <p:cNvPr id="66564" name="Picture 4" descr="C:\Users\Ларичиха\Downloads\IMG-20210316-WA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786190"/>
            <a:ext cx="4452934" cy="2714644"/>
          </a:xfrm>
          <a:prstGeom prst="rect">
            <a:avLst/>
          </a:prstGeom>
          <a:noFill/>
        </p:spPr>
      </p:pic>
      <p:pic>
        <p:nvPicPr>
          <p:cNvPr id="66565" name="Picture 5" descr="C:\Users\Ларичиха\Downloads\IMG-20210316-WA0010.jpg"/>
          <p:cNvPicPr>
            <a:picLocks noChangeAspect="1" noChangeArrowheads="1"/>
          </p:cNvPicPr>
          <p:nvPr/>
        </p:nvPicPr>
        <p:blipFill>
          <a:blip r:embed="rId5"/>
          <a:srcRect b="28571"/>
          <a:stretch>
            <a:fillRect/>
          </a:stretch>
        </p:blipFill>
        <p:spPr bwMode="auto">
          <a:xfrm>
            <a:off x="571472" y="4000504"/>
            <a:ext cx="4167182" cy="2500330"/>
          </a:xfrm>
          <a:prstGeom prst="rect">
            <a:avLst/>
          </a:prstGeom>
          <a:noFill/>
        </p:spPr>
      </p:pic>
      <p:pic>
        <p:nvPicPr>
          <p:cNvPr id="6" name="Содержимое 7" descr="Безымянный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t="16563"/>
          <a:stretch>
            <a:fillRect/>
          </a:stretch>
        </p:blipFill>
        <p:spPr>
          <a:xfrm>
            <a:off x="2285984" y="2357430"/>
            <a:ext cx="4032448" cy="2519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86834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Строительство новой школы в с. Ларичиха,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подрядчик ООО «</a:t>
            </a:r>
            <a:r>
              <a:rPr lang="ru-RU" sz="2400" dirty="0" err="1" smtClean="0">
                <a:solidFill>
                  <a:schemeClr val="tx1"/>
                </a:solidFill>
              </a:rPr>
              <a:t>Новострой</a:t>
            </a:r>
            <a:r>
              <a:rPr lang="ru-RU" sz="2400" dirty="0" smtClean="0">
                <a:solidFill>
                  <a:schemeClr val="tx1"/>
                </a:solidFill>
              </a:rPr>
              <a:t>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5537" name="Picture 1" descr="C:\Users\Ларичиха\Downloads\IMG-20210316-WA0023.jpg"/>
          <p:cNvPicPr>
            <a:picLocks noChangeAspect="1" noChangeArrowheads="1"/>
          </p:cNvPicPr>
          <p:nvPr/>
        </p:nvPicPr>
        <p:blipFill>
          <a:blip r:embed="rId2"/>
          <a:srcRect b="23077"/>
          <a:stretch>
            <a:fillRect/>
          </a:stretch>
        </p:blipFill>
        <p:spPr bwMode="auto">
          <a:xfrm>
            <a:off x="4643438" y="857232"/>
            <a:ext cx="4357718" cy="2857520"/>
          </a:xfrm>
          <a:prstGeom prst="rect">
            <a:avLst/>
          </a:prstGeom>
          <a:noFill/>
        </p:spPr>
      </p:pic>
      <p:pic>
        <p:nvPicPr>
          <p:cNvPr id="65539" name="Picture 3" descr="C:\Users\Ларичиха\Downloads\IMG-20210316-WA0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714752"/>
            <a:ext cx="4524396" cy="2928958"/>
          </a:xfrm>
          <a:prstGeom prst="rect">
            <a:avLst/>
          </a:prstGeom>
          <a:noFill/>
        </p:spPr>
      </p:pic>
      <p:pic>
        <p:nvPicPr>
          <p:cNvPr id="65540" name="Picture 4" descr="C:\Users\Ларичиха\Downloads\IMG-20210316-WA0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857232"/>
            <a:ext cx="4310050" cy="3071834"/>
          </a:xfrm>
          <a:prstGeom prst="rect">
            <a:avLst/>
          </a:prstGeom>
          <a:noFill/>
        </p:spPr>
      </p:pic>
      <p:pic>
        <p:nvPicPr>
          <p:cNvPr id="65541" name="Picture 5" descr="C:\Users\Ларичиха\Downloads\IMG-20210316-WA00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643314"/>
            <a:ext cx="4286280" cy="3000396"/>
          </a:xfrm>
          <a:prstGeom prst="rect">
            <a:avLst/>
          </a:prstGeom>
          <a:noFill/>
        </p:spPr>
      </p:pic>
      <p:pic>
        <p:nvPicPr>
          <p:cNvPr id="65538" name="Picture 2" descr="C:\Users\Ларичиха\Downloads\IMG-20210316-WA0020.jpg"/>
          <p:cNvPicPr>
            <a:picLocks noChangeAspect="1" noChangeArrowheads="1"/>
          </p:cNvPicPr>
          <p:nvPr/>
        </p:nvPicPr>
        <p:blipFill>
          <a:blip r:embed="rId6"/>
          <a:srcRect l="4666" t="13726" b="23529"/>
          <a:stretch>
            <a:fillRect/>
          </a:stretch>
        </p:blipFill>
        <p:spPr bwMode="auto">
          <a:xfrm>
            <a:off x="3143240" y="2428868"/>
            <a:ext cx="2919404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251520" y="0"/>
            <a:ext cx="8712968" cy="86834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4517" name="Picture 5" descr="C:\Users\Ларичиха\Downloads\IMG-20210316-WA0034.jpg"/>
          <p:cNvPicPr>
            <a:picLocks noChangeAspect="1" noChangeArrowheads="1"/>
          </p:cNvPicPr>
          <p:nvPr/>
        </p:nvPicPr>
        <p:blipFill>
          <a:blip r:embed="rId2"/>
          <a:srcRect l="6250" b="16176"/>
          <a:stretch>
            <a:fillRect/>
          </a:stretch>
        </p:blipFill>
        <p:spPr bwMode="auto">
          <a:xfrm>
            <a:off x="142844" y="214290"/>
            <a:ext cx="3214710" cy="6357982"/>
          </a:xfrm>
          <a:prstGeom prst="rect">
            <a:avLst/>
          </a:prstGeom>
          <a:noFill/>
        </p:spPr>
      </p:pic>
      <p:pic>
        <p:nvPicPr>
          <p:cNvPr id="64518" name="Picture 6" descr="C:\Users\Ларичиха\Downloads\IMG-20210316-WA0033.jpg"/>
          <p:cNvPicPr>
            <a:picLocks noChangeAspect="1" noChangeArrowheads="1"/>
          </p:cNvPicPr>
          <p:nvPr/>
        </p:nvPicPr>
        <p:blipFill>
          <a:blip r:embed="rId3"/>
          <a:srcRect b="21795"/>
          <a:stretch>
            <a:fillRect/>
          </a:stretch>
        </p:blipFill>
        <p:spPr bwMode="auto">
          <a:xfrm>
            <a:off x="6143636" y="214290"/>
            <a:ext cx="2786082" cy="3786214"/>
          </a:xfrm>
          <a:prstGeom prst="rect">
            <a:avLst/>
          </a:prstGeom>
          <a:noFill/>
        </p:spPr>
      </p:pic>
      <p:pic>
        <p:nvPicPr>
          <p:cNvPr id="64519" name="Picture 7" descr="C:\Users\Ларичиха\Downloads\IMG-20210316-WA0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429000"/>
            <a:ext cx="5643602" cy="3143272"/>
          </a:xfrm>
          <a:prstGeom prst="rect">
            <a:avLst/>
          </a:prstGeom>
          <a:noFill/>
        </p:spPr>
      </p:pic>
      <p:pic>
        <p:nvPicPr>
          <p:cNvPr id="64516" name="Picture 4" descr="C:\Users\Ларичиха\Downloads\IMG-20210316-WA0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214290"/>
            <a:ext cx="285752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251520" y="0"/>
            <a:ext cx="8712968" cy="86834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4210" name="Picture 2" descr="C:\Users\Ларичиха\Downloads\IMG-20210316-WA0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214686"/>
            <a:ext cx="4143372" cy="3429000"/>
          </a:xfrm>
          <a:prstGeom prst="rect">
            <a:avLst/>
          </a:prstGeom>
          <a:noFill/>
        </p:spPr>
      </p:pic>
      <p:pic>
        <p:nvPicPr>
          <p:cNvPr id="94211" name="Picture 3" descr="C:\Users\Ларичиха\Downloads\IMG-20210316-WA0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4357718" cy="3071834"/>
          </a:xfrm>
          <a:prstGeom prst="rect">
            <a:avLst/>
          </a:prstGeom>
          <a:noFill/>
        </p:spPr>
      </p:pic>
      <p:pic>
        <p:nvPicPr>
          <p:cNvPr id="94212" name="Picture 4" descr="C:\Users\Ларичиха\Downloads\IMG-20210316-WA0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4310050" cy="3214710"/>
          </a:xfrm>
          <a:prstGeom prst="rect">
            <a:avLst/>
          </a:prstGeom>
          <a:noFill/>
        </p:spPr>
      </p:pic>
      <p:pic>
        <p:nvPicPr>
          <p:cNvPr id="94213" name="Picture 5" descr="C:\Users\Ларичиха\Downloads\IMG-20210316-WA00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429000"/>
            <a:ext cx="3643338" cy="3214710"/>
          </a:xfrm>
          <a:prstGeom prst="rect">
            <a:avLst/>
          </a:prstGeom>
          <a:noFill/>
        </p:spPr>
      </p:pic>
      <p:pic>
        <p:nvPicPr>
          <p:cNvPr id="64515" name="Picture 3" descr="C:\Users\Ларичиха\Downloads\IMG-20210316-WA00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2928934"/>
            <a:ext cx="2357454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Капитальный ремонт в </a:t>
            </a:r>
            <a:r>
              <a:rPr lang="ru-RU" sz="2800" dirty="0" err="1" smtClean="0">
                <a:solidFill>
                  <a:schemeClr val="tx1"/>
                </a:solidFill>
              </a:rPr>
              <a:t>Шипицинской</a:t>
            </a:r>
            <a:r>
              <a:rPr lang="ru-RU" sz="2800" dirty="0" smtClean="0">
                <a:solidFill>
                  <a:schemeClr val="tx1"/>
                </a:solidFill>
              </a:rPr>
              <a:t> ООШ (замена окон и дверей)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5234" name="Picture 2" descr="C:\Users\A502~1\AppData\Local\Temp\Rar$DIa5256.8645\IMG-20201120-WA00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3929090" cy="2590804"/>
          </a:xfrm>
          <a:prstGeom prst="rect">
            <a:avLst/>
          </a:prstGeom>
          <a:noFill/>
        </p:spPr>
      </p:pic>
      <p:pic>
        <p:nvPicPr>
          <p:cNvPr id="95236" name="Picture 4" descr="C:\Users\A502~1\AppData\Local\Temp\Rar$DIa5256.7557\IMG-20201120-WA00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714752"/>
            <a:ext cx="4714908" cy="2928958"/>
          </a:xfrm>
          <a:prstGeom prst="rect">
            <a:avLst/>
          </a:prstGeom>
          <a:noFill/>
        </p:spPr>
      </p:pic>
      <p:pic>
        <p:nvPicPr>
          <p:cNvPr id="95239" name="Picture 7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714620"/>
            <a:ext cx="3702045" cy="3929091"/>
          </a:xfrm>
          <a:prstGeom prst="rect">
            <a:avLst/>
          </a:prstGeom>
          <a:noFill/>
        </p:spPr>
      </p:pic>
      <p:pic>
        <p:nvPicPr>
          <p:cNvPr id="95237" name="Picture 5" descr="C:\Users\A502~1\AppData\Local\Temp\Rar$DIa5256.14144\IMG-20201120-WA0101.jpg"/>
          <p:cNvPicPr>
            <a:picLocks noChangeAspect="1" noChangeArrowheads="1"/>
          </p:cNvPicPr>
          <p:nvPr/>
        </p:nvPicPr>
        <p:blipFill>
          <a:blip r:embed="rId5"/>
          <a:srcRect b="17073"/>
          <a:stretch>
            <a:fillRect/>
          </a:stretch>
        </p:blipFill>
        <p:spPr bwMode="auto">
          <a:xfrm>
            <a:off x="4000496" y="1357298"/>
            <a:ext cx="2500330" cy="2428892"/>
          </a:xfrm>
          <a:prstGeom prst="rect">
            <a:avLst/>
          </a:prstGeom>
          <a:noFill/>
        </p:spPr>
      </p:pic>
      <p:pic>
        <p:nvPicPr>
          <p:cNvPr id="95241" name="Picture 9" descr="6"/>
          <p:cNvPicPr>
            <a:picLocks noChangeAspect="1" noChangeArrowheads="1"/>
          </p:cNvPicPr>
          <p:nvPr/>
        </p:nvPicPr>
        <p:blipFill>
          <a:blip r:embed="rId6"/>
          <a:srcRect l="28112" r="9177" b="-14258"/>
          <a:stretch>
            <a:fillRect/>
          </a:stretch>
        </p:blipFill>
        <p:spPr bwMode="auto">
          <a:xfrm>
            <a:off x="6500826" y="1357298"/>
            <a:ext cx="2071702" cy="2643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548680"/>
          <a:ext cx="8640960" cy="543310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6024"/>
                <a:gridCol w="4896544"/>
                <a:gridCol w="2952328"/>
                <a:gridCol w="576064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 основных   направления работы в вопросах комплексного развития сельских территорий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за 2020 год»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Награждение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Почетной грамотой Главы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Тальменского района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Председатель комитета по агропромышленному комплексу администрации Тальменского района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В.И.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Тертищев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96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«О работе Администрации Ларичихинского сельсовета за 20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год»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Глава Администрации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          О.И. Билоус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20 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3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«О работе Ларичихинского Центра досуга и библиотеки за 2020 год»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Зав.филиалом МКУК «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Тальменский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МфКЦ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Ларичихинский Дом культуры И.А.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Емандакова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54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mtClean="0">
                          <a:solidFill>
                            <a:schemeClr val="tx1"/>
                          </a:solidFill>
                          <a:effectLst/>
                        </a:rPr>
                        <a:t>Подведение итогов 2020 года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Награждение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Почетной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грамотой районного Совета народных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депутатов Тальменского района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Председатель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Совета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депутатов С.Н.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</a:rPr>
                        <a:t>Поталюк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6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Проект решения «Об итогах работы Администрации Ларичихинского сельсовета за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Глава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сельсовета 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Т.А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. Гвоздева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5 мин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04056"/>
          </a:xfrm>
        </p:spPr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 Е Г Л А М Е Н Т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500694" y="2000240"/>
          <a:ext cx="3319778" cy="321471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620877"/>
                <a:gridCol w="698901"/>
              </a:tblGrid>
              <a:tr h="160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Число детских садов, расположенных на территории поселения, ед.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0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/>
                        <a:t>Численность детей, </a:t>
                      </a:r>
                      <a:endParaRPr lang="ru-RU" sz="1800" b="1" dirty="0" smtClean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посещающих детский сад, </a:t>
                      </a:r>
                      <a:r>
                        <a:rPr lang="ru-RU" sz="1800" b="1" dirty="0"/>
                        <a:t>чел.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109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86808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Дошкольное образование 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Содержимое 3" descr="P72807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785794"/>
            <a:ext cx="4433555" cy="2638134"/>
          </a:xfrm>
          <a:prstGeom prst="rect">
            <a:avLst/>
          </a:prstGeom>
        </p:spPr>
      </p:pic>
      <p:pic>
        <p:nvPicPr>
          <p:cNvPr id="63489" name="Picture 1" descr="D:\МОИ ДОКУМЕНТЫ\ФОТО\фотоотчет\дет.сад\после\IMG-20190811-WA0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429000"/>
            <a:ext cx="4429156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86808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Ларичихинский детский сад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2465" name="Picture 1" descr="D:\МОИ ДОКУМЕНТЫ\ФОТО\фотоотчет\дет.сад\после\IMG-20190811-WA0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4572032" cy="2714644"/>
          </a:xfrm>
          <a:prstGeom prst="rect">
            <a:avLst/>
          </a:prstGeom>
          <a:noFill/>
        </p:spPr>
      </p:pic>
      <p:pic>
        <p:nvPicPr>
          <p:cNvPr id="62466" name="Picture 2" descr="D:\МОИ ДОКУМЕНТЫ\ФОТО\фотоотчет\дет.сад\после\IMG-20190811-WA0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928670"/>
            <a:ext cx="4071966" cy="2714644"/>
          </a:xfrm>
          <a:prstGeom prst="rect">
            <a:avLst/>
          </a:prstGeom>
          <a:noFill/>
        </p:spPr>
      </p:pic>
      <p:pic>
        <p:nvPicPr>
          <p:cNvPr id="62468" name="Picture 4" descr="C:\Users\Ларичиха\Downloads\IMG-20210316-WA0040.jpg"/>
          <p:cNvPicPr>
            <a:picLocks noChangeAspect="1" noChangeArrowheads="1"/>
          </p:cNvPicPr>
          <p:nvPr/>
        </p:nvPicPr>
        <p:blipFill>
          <a:blip r:embed="rId4"/>
          <a:srcRect t="50675" r="6250" b="8146"/>
          <a:stretch>
            <a:fillRect/>
          </a:stretch>
        </p:blipFill>
        <p:spPr bwMode="auto">
          <a:xfrm>
            <a:off x="4214810" y="3571876"/>
            <a:ext cx="4643470" cy="3071834"/>
          </a:xfrm>
          <a:prstGeom prst="rect">
            <a:avLst/>
          </a:prstGeom>
          <a:noFill/>
        </p:spPr>
      </p:pic>
      <p:pic>
        <p:nvPicPr>
          <p:cNvPr id="8" name="Picture 2" descr="C:\Users\Ларичиха\Downloads\IMG-20210316-WA0039.jpg"/>
          <p:cNvPicPr>
            <a:picLocks noChangeAspect="1" noChangeArrowheads="1"/>
          </p:cNvPicPr>
          <p:nvPr/>
        </p:nvPicPr>
        <p:blipFill>
          <a:blip r:embed="rId5"/>
          <a:srcRect b="59383"/>
          <a:stretch>
            <a:fillRect/>
          </a:stretch>
        </p:blipFill>
        <p:spPr bwMode="auto">
          <a:xfrm>
            <a:off x="214282" y="3571876"/>
            <a:ext cx="4143372" cy="3114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286808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Ларичихинский детский сад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1443" name="Picture 3" descr="C:\Users\Ларичиха\Downloads\IMG-20210316-WA0037.jpg"/>
          <p:cNvPicPr>
            <a:picLocks noChangeAspect="1" noChangeArrowheads="1"/>
          </p:cNvPicPr>
          <p:nvPr/>
        </p:nvPicPr>
        <p:blipFill>
          <a:blip r:embed="rId2"/>
          <a:srcRect l="5208" t="57269" r="6250" b="9031"/>
          <a:stretch>
            <a:fillRect/>
          </a:stretch>
        </p:blipFill>
        <p:spPr bwMode="auto">
          <a:xfrm>
            <a:off x="214282" y="2928934"/>
            <a:ext cx="5214974" cy="3643338"/>
          </a:xfrm>
          <a:prstGeom prst="rect">
            <a:avLst/>
          </a:prstGeom>
          <a:noFill/>
        </p:spPr>
      </p:pic>
      <p:pic>
        <p:nvPicPr>
          <p:cNvPr id="61444" name="Picture 4" descr="C:\Users\Ларичиха\Downloads\IMG-20210316-WA0037.jpg"/>
          <p:cNvPicPr>
            <a:picLocks noChangeAspect="1" noChangeArrowheads="1"/>
          </p:cNvPicPr>
          <p:nvPr/>
        </p:nvPicPr>
        <p:blipFill>
          <a:blip r:embed="rId2"/>
          <a:srcRect t="1762" r="53125" b="57929"/>
          <a:stretch>
            <a:fillRect/>
          </a:stretch>
        </p:blipFill>
        <p:spPr bwMode="auto">
          <a:xfrm>
            <a:off x="5429256" y="2571744"/>
            <a:ext cx="3214686" cy="4000528"/>
          </a:xfrm>
          <a:prstGeom prst="rect">
            <a:avLst/>
          </a:prstGeom>
          <a:noFill/>
        </p:spPr>
      </p:pic>
      <p:pic>
        <p:nvPicPr>
          <p:cNvPr id="8" name="Picture 3" descr="C:\Users\Ларичиха\Downloads\IMG-20210316-WA0038.jpg"/>
          <p:cNvPicPr>
            <a:picLocks noChangeAspect="1" noChangeArrowheads="1"/>
          </p:cNvPicPr>
          <p:nvPr/>
        </p:nvPicPr>
        <p:blipFill>
          <a:blip r:embed="rId3"/>
          <a:srcRect l="4839" t="11863" r="25806" b="57307"/>
          <a:stretch>
            <a:fillRect/>
          </a:stretch>
        </p:blipFill>
        <p:spPr bwMode="auto">
          <a:xfrm>
            <a:off x="214282" y="500042"/>
            <a:ext cx="4286280" cy="2428892"/>
          </a:xfrm>
          <a:prstGeom prst="rect">
            <a:avLst/>
          </a:prstGeom>
          <a:noFill/>
        </p:spPr>
      </p:pic>
      <p:pic>
        <p:nvPicPr>
          <p:cNvPr id="61445" name="Picture 5" descr="C:\Users\Ларичиха\Downloads\IMG-20210316-WA0041.jpg"/>
          <p:cNvPicPr>
            <a:picLocks noChangeAspect="1" noChangeArrowheads="1"/>
          </p:cNvPicPr>
          <p:nvPr/>
        </p:nvPicPr>
        <p:blipFill>
          <a:blip r:embed="rId4"/>
          <a:srcRect l="5208" t="7123" r="17708" b="58848"/>
          <a:stretch>
            <a:fillRect/>
          </a:stretch>
        </p:blipFill>
        <p:spPr bwMode="auto">
          <a:xfrm>
            <a:off x="4500562" y="500042"/>
            <a:ext cx="4214842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969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Дополнительное образование</a:t>
            </a:r>
            <a:endParaRPr lang="ru-RU" sz="2800" dirty="0"/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6660232" y="2492896"/>
          <a:ext cx="2088232" cy="230425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84176"/>
                <a:gridCol w="504056"/>
              </a:tblGrid>
              <a:tr h="1152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Число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филиалов детских школ искусств,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ед.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52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Численность детей, 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посещающих ДШИ,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чел.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Содержимое 6" descr="C:\Documents and Settings\Admin\Рабочий стол\IMG-20210310-WA00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5219641" cy="41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969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Дополнительное образование</a:t>
            </a:r>
            <a:endParaRPr lang="ru-RU" sz="2800" dirty="0"/>
          </a:p>
        </p:txBody>
      </p:sp>
      <p:pic>
        <p:nvPicPr>
          <p:cNvPr id="4" name="Рисунок 3" descr="C:\Documents and Settings\Admin\Рабочий стол\IMG-20210311-WA0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350046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Рабочий стол\IMG-20210311-WA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14810" y="1643050"/>
            <a:ext cx="4357716" cy="364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Школа искусств с. Ларичиха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Documents and Settings\Admin\Рабочий стол\IMG-20210310-WA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329566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Рабочий стол\IMG-20210310-WA0006.jpg"/>
          <p:cNvPicPr/>
          <p:nvPr/>
        </p:nvPicPr>
        <p:blipFill>
          <a:blip r:embed="rId3" cstate="print"/>
          <a:srcRect b="34466"/>
          <a:stretch>
            <a:fillRect/>
          </a:stretch>
        </p:blipFill>
        <p:spPr bwMode="auto">
          <a:xfrm>
            <a:off x="714348" y="3214686"/>
            <a:ext cx="335281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Рабочий стол\IMG-20200527-WA0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857232"/>
            <a:ext cx="26955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IMG-20210310-WA0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71810"/>
            <a:ext cx="2428891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IMG-20200527-WA00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1357298"/>
            <a:ext cx="3357586" cy="27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Рабочий стол\IMG-20210310-WA00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4000504"/>
            <a:ext cx="250033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Спорт. Тренировки лыжников – членов сборной Тальменского района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Ларичиха\Downloads\IMG-20201209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2125864" cy="2805118"/>
          </a:xfrm>
          <a:prstGeom prst="rect">
            <a:avLst/>
          </a:prstGeom>
          <a:noFill/>
        </p:spPr>
      </p:pic>
      <p:pic>
        <p:nvPicPr>
          <p:cNvPr id="7" name="Picture 3" descr="C:\Users\Ларичиха\Downloads\IMG-20201209-WA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428736"/>
            <a:ext cx="2428892" cy="2786082"/>
          </a:xfrm>
          <a:prstGeom prst="rect">
            <a:avLst/>
          </a:prstGeom>
          <a:noFill/>
        </p:spPr>
      </p:pic>
      <p:pic>
        <p:nvPicPr>
          <p:cNvPr id="6" name="Picture 4" descr="C:\Users\Ларичиха\Downloads\IMG-20201209-WA00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143116"/>
            <a:ext cx="4643470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Лыжные трассы с. Ларичиха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Методист по спорту – Землянов Николай Анатольевич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Ларичиха\Downloads\IMG-20201209-WA0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2857520" cy="4786346"/>
          </a:xfrm>
          <a:prstGeom prst="rect">
            <a:avLst/>
          </a:prstGeom>
          <a:noFill/>
        </p:spPr>
      </p:pic>
      <p:pic>
        <p:nvPicPr>
          <p:cNvPr id="6" name="Picture 4" descr="C:\Users\Ларичиха\Downloads\IMG-20201209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500174"/>
            <a:ext cx="2571750" cy="4857784"/>
          </a:xfrm>
          <a:prstGeom prst="rect">
            <a:avLst/>
          </a:prstGeom>
          <a:noFill/>
        </p:spPr>
      </p:pic>
      <p:pic>
        <p:nvPicPr>
          <p:cNvPr id="5" name="Picture 5" descr="C:\Users\Ларичиха\Downloads\IMG-20201209-WA0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214554"/>
            <a:ext cx="3571882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Строительство домика для спортсменов</a:t>
            </a:r>
            <a:endParaRPr lang="ru-RU" sz="2800" dirty="0"/>
          </a:p>
        </p:txBody>
      </p:sp>
      <p:pic>
        <p:nvPicPr>
          <p:cNvPr id="7" name="Picture 3" descr="C:\Users\Ларичиха\Downloads\IMG-20201209-WA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14818"/>
            <a:ext cx="3571868" cy="2500330"/>
          </a:xfrm>
          <a:prstGeom prst="rect">
            <a:avLst/>
          </a:prstGeom>
          <a:noFill/>
        </p:spPr>
      </p:pic>
      <p:pic>
        <p:nvPicPr>
          <p:cNvPr id="8" name="Picture 4" descr="C:\Users\Ларичиха\Downloads\IMG-20201209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143380"/>
            <a:ext cx="3571900" cy="2571744"/>
          </a:xfrm>
          <a:prstGeom prst="rect">
            <a:avLst/>
          </a:prstGeom>
          <a:noFill/>
        </p:spPr>
      </p:pic>
      <p:pic>
        <p:nvPicPr>
          <p:cNvPr id="6" name="Picture 2" descr="C:\Users\Ларичиха\Downloads\IMG-20201209-WA004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5984" y="1214422"/>
            <a:ext cx="4929222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 зимней Олимпиаде Тальменского района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3" descr="D:\МОИ ДОКУМЕНТЫ\ФОТО\2020\Зимняя олимпиада\IMG-20200302-WA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571612"/>
            <a:ext cx="2643206" cy="2428892"/>
          </a:xfrm>
          <a:prstGeom prst="rect">
            <a:avLst/>
          </a:prstGeom>
          <a:noFill/>
        </p:spPr>
      </p:pic>
      <p:pic>
        <p:nvPicPr>
          <p:cNvPr id="96258" name="Picture 2" descr="D:\МОИ ДОКУМЕНТЫ\ФОТО\2020\Зимняя олимпиада\DSC05097.jpg"/>
          <p:cNvPicPr>
            <a:picLocks noChangeAspect="1" noChangeArrowheads="1"/>
          </p:cNvPicPr>
          <p:nvPr/>
        </p:nvPicPr>
        <p:blipFill>
          <a:blip r:embed="rId3" cstate="print"/>
          <a:srcRect t="7596"/>
          <a:stretch>
            <a:fillRect/>
          </a:stretch>
        </p:blipFill>
        <p:spPr bwMode="auto">
          <a:xfrm>
            <a:off x="4786314" y="1571612"/>
            <a:ext cx="3951839" cy="2464387"/>
          </a:xfrm>
          <a:prstGeom prst="rect">
            <a:avLst/>
          </a:prstGeom>
          <a:noFill/>
        </p:spPr>
      </p:pic>
      <p:pic>
        <p:nvPicPr>
          <p:cNvPr id="96259" name="Picture 3" descr="D:\МОИ ДОКУМЕНТЫ\ФОТО\2020\Зимняя олимпиада\DSC05496.JPG"/>
          <p:cNvPicPr>
            <a:picLocks noChangeAspect="1" noChangeArrowheads="1"/>
          </p:cNvPicPr>
          <p:nvPr/>
        </p:nvPicPr>
        <p:blipFill>
          <a:blip r:embed="rId4" cstate="print"/>
          <a:srcRect t="7902" r="70000"/>
          <a:stretch>
            <a:fillRect/>
          </a:stretch>
        </p:blipFill>
        <p:spPr bwMode="auto">
          <a:xfrm>
            <a:off x="3286116" y="4000504"/>
            <a:ext cx="1285884" cy="2643206"/>
          </a:xfrm>
          <a:prstGeom prst="rect">
            <a:avLst/>
          </a:prstGeom>
          <a:noFill/>
        </p:spPr>
      </p:pic>
      <p:pic>
        <p:nvPicPr>
          <p:cNvPr id="5" name="Picture 5" descr="D:\МОИ ДОКУМЕНТЫ\ФОТО\2020\Зимняя олимпиада\IMG-20200302-WA0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571612"/>
            <a:ext cx="2786082" cy="5072098"/>
          </a:xfrm>
          <a:prstGeom prst="rect">
            <a:avLst/>
          </a:prstGeom>
          <a:noFill/>
        </p:spPr>
      </p:pic>
      <p:pic>
        <p:nvPicPr>
          <p:cNvPr id="96260" name="Picture 4" descr="D:\МОИ ДОКУМЕНТЫ\ФОТО\2020\Зимняя олимпиада\IMG-20200302-WA00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929042"/>
            <a:ext cx="4214810" cy="2714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xn--80aaaaoeg5afme9bny.xn--p1ai/upload/fil_user/db8/db800881f4ac794818c8f6987b0484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595" y="3929018"/>
            <a:ext cx="4143405" cy="2928982"/>
          </a:xfrm>
          <a:prstGeom prst="rect">
            <a:avLst/>
          </a:prstGeom>
          <a:noFill/>
        </p:spPr>
      </p:pic>
      <p:pic>
        <p:nvPicPr>
          <p:cNvPr id="4" name="Содержимое 3" descr="0NAL28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6607"/>
          <a:stretch>
            <a:fillRect/>
          </a:stretch>
        </p:blipFill>
        <p:spPr>
          <a:xfrm>
            <a:off x="0" y="3518202"/>
            <a:ext cx="5364087" cy="3339798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5076056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5" name="Picture 1" descr="D:\АДМИНИСТРАЦИЯ\00 Фото сельсовет 2016\2016-05 село\P512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61706" cy="3571876"/>
          </a:xfrm>
          <a:prstGeom prst="rect">
            <a:avLst/>
          </a:prstGeom>
          <a:noFill/>
        </p:spPr>
      </p:pic>
      <p:pic>
        <p:nvPicPr>
          <p:cNvPr id="1031" name="Picture 7" descr="E:\отчет 2016\школа -2015\1.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844824"/>
            <a:ext cx="4320480" cy="2623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Здравоохранение</a:t>
            </a:r>
            <a:br>
              <a:rPr lang="ru-RU" sz="3600" dirty="0" smtClean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539552" y="836712"/>
          <a:ext cx="8143933" cy="187220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43338"/>
                <a:gridCol w="4500595"/>
              </a:tblGrid>
              <a:tr h="465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Наличие больничного </a:t>
                      </a:r>
                      <a:r>
                        <a:rPr lang="ru-RU" sz="2000" dirty="0" smtClean="0"/>
                        <a:t>учреждения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КГБУЗ </a:t>
                      </a:r>
                      <a:r>
                        <a:rPr lang="ru-RU" sz="2000" dirty="0" err="1"/>
                        <a:t>Тальменская</a:t>
                      </a:r>
                      <a:r>
                        <a:rPr lang="ru-RU" sz="2000" dirty="0"/>
                        <a:t> ЦРБ </a:t>
                      </a:r>
                      <a:r>
                        <a:rPr lang="ru-RU" sz="2000" dirty="0" smtClean="0"/>
                        <a:t>Ларичихинская </a:t>
                      </a:r>
                      <a:r>
                        <a:rPr lang="ru-RU" sz="2000" dirty="0"/>
                        <a:t>участковая больница 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2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/>
                        <a:t>Наличие фельдшерско-акушерских </a:t>
                      </a:r>
                      <a:r>
                        <a:rPr lang="ru-RU" sz="2000" dirty="0" smtClean="0"/>
                        <a:t>пунктов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1    </a:t>
                      </a:r>
                      <a:r>
                        <a:rPr lang="ru-RU" sz="2000" dirty="0"/>
                        <a:t>(ФАП в селе </a:t>
                      </a:r>
                      <a:r>
                        <a:rPr lang="ru-RU" sz="2000" dirty="0" err="1"/>
                        <a:t>Шипицино</a:t>
                      </a:r>
                      <a:r>
                        <a:rPr lang="ru-RU" sz="2000" dirty="0"/>
                        <a:t>)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3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Наличие фельдшерско-акушерских пунктов</a:t>
                      </a:r>
                      <a:endParaRPr lang="ru-RU" sz="20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1  (ФАП в селе Сандалово)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01" name="Picture 1" descr="C:\Users\Ларичиха\Downloads\IMG-20210316-WA0043.jpg"/>
          <p:cNvPicPr>
            <a:picLocks noChangeAspect="1" noChangeArrowheads="1"/>
          </p:cNvPicPr>
          <p:nvPr/>
        </p:nvPicPr>
        <p:blipFill>
          <a:blip r:embed="rId2"/>
          <a:srcRect b="9091"/>
          <a:stretch>
            <a:fillRect/>
          </a:stretch>
        </p:blipFill>
        <p:spPr bwMode="auto">
          <a:xfrm>
            <a:off x="571472" y="2786058"/>
            <a:ext cx="3214710" cy="2857520"/>
          </a:xfrm>
          <a:prstGeom prst="rect">
            <a:avLst/>
          </a:prstGeom>
          <a:noFill/>
        </p:spPr>
      </p:pic>
      <p:pic>
        <p:nvPicPr>
          <p:cNvPr id="51202" name="Picture 2" descr="C:\Users\Ларичиха\Downloads\IMG-20210316-WA0044.jpg"/>
          <p:cNvPicPr>
            <a:picLocks noChangeAspect="1" noChangeArrowheads="1"/>
          </p:cNvPicPr>
          <p:nvPr/>
        </p:nvPicPr>
        <p:blipFill>
          <a:blip r:embed="rId3"/>
          <a:srcRect t="11364"/>
          <a:stretch>
            <a:fillRect/>
          </a:stretch>
        </p:blipFill>
        <p:spPr bwMode="auto">
          <a:xfrm>
            <a:off x="5643570" y="2714620"/>
            <a:ext cx="3143246" cy="2786082"/>
          </a:xfrm>
          <a:prstGeom prst="rect">
            <a:avLst/>
          </a:prstGeom>
          <a:noFill/>
        </p:spPr>
      </p:pic>
      <p:pic>
        <p:nvPicPr>
          <p:cNvPr id="7" name="Рисунок 6" descr="P5120010.JPG"/>
          <p:cNvPicPr>
            <a:picLocks noChangeAspect="1"/>
          </p:cNvPicPr>
          <p:nvPr/>
        </p:nvPicPr>
        <p:blipFill>
          <a:blip r:embed="rId4" cstate="print"/>
          <a:srcRect l="12500" t="33334" r="15625" b="25000"/>
          <a:stretch>
            <a:fillRect/>
          </a:stretch>
        </p:blipFill>
        <p:spPr>
          <a:xfrm>
            <a:off x="2285984" y="4572008"/>
            <a:ext cx="4929167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2852"/>
            <a:ext cx="8229600" cy="785818"/>
          </a:xfrm>
        </p:spPr>
        <p:txBody>
          <a:bodyPr anchor="t"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Вакцинация от </a:t>
            </a:r>
            <a:r>
              <a:rPr lang="en-US" sz="3600" dirty="0" smtClean="0">
                <a:solidFill>
                  <a:schemeClr val="tx1"/>
                </a:solidFill>
              </a:rPr>
              <a:t>COVID-19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Полная вакцинация – 77 чел.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Ожидают введение второго компонента – 30 чел.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Ожидают введение первого компонента – 30 чел.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0178" name="Picture 2" descr="https://cdn22.img.ria.ru/images/07e4/08/0f/1575826941_0:80:982:632_1920x0_80_0_0_6433818d9689df340f8ccd0420248c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714620"/>
            <a:ext cx="3143272" cy="2214578"/>
          </a:xfrm>
          <a:prstGeom prst="rect">
            <a:avLst/>
          </a:prstGeom>
          <a:noFill/>
        </p:spPr>
      </p:pic>
      <p:pic>
        <p:nvPicPr>
          <p:cNvPr id="50182" name="Picture 6" descr="https://pravdaurfo.ru/sites/default/files/1584070241_0_106_1024_682_1920x0_80_0_0_071c9e1c4a6b737f753f0ab8c4a86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714620"/>
            <a:ext cx="3571900" cy="2214578"/>
          </a:xfrm>
          <a:prstGeom prst="rect">
            <a:avLst/>
          </a:prstGeom>
          <a:noFill/>
        </p:spPr>
      </p:pic>
      <p:pic>
        <p:nvPicPr>
          <p:cNvPr id="50180" name="Picture 4" descr="https://storage.myseldon.com/news_pict_51/5131C18C29D0D4A25B4FCA522B29880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357694"/>
            <a:ext cx="339404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 anchor="t"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Модульная газовая котельная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с. Ларичиха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9154" name="Picture 2" descr="C:\Users\Ларичиха\Downloads\IMG-20210316-WA0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142984"/>
            <a:ext cx="3381364" cy="2857494"/>
          </a:xfrm>
          <a:prstGeom prst="rect">
            <a:avLst/>
          </a:prstGeom>
          <a:noFill/>
        </p:spPr>
      </p:pic>
      <p:pic>
        <p:nvPicPr>
          <p:cNvPr id="49155" name="Picture 3" descr="C:\Users\Ларичиха\Downloads\IMG-20210316-WA0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142984"/>
            <a:ext cx="3309926" cy="3428998"/>
          </a:xfrm>
          <a:prstGeom prst="rect">
            <a:avLst/>
          </a:prstGeom>
          <a:noFill/>
        </p:spPr>
      </p:pic>
      <p:pic>
        <p:nvPicPr>
          <p:cNvPr id="49153" name="Picture 1" descr="C:\Users\Ларичиха\Downloads\IMG-20210316-WA00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357562"/>
            <a:ext cx="3929058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57298"/>
          </a:xfrm>
        </p:spPr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Программа поддержки местных инициатив Алтайского края, Проект «Капитальный ремонт Центра Досуга с. Ларичиха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Центр Досуга до ремонта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8130" name="Picture 2" descr="http://xn--80aaaaoeg5afme9bny.xn--p1ai/upload/fil_user/ae7/ae7d8bac56f0e8825a78ec56c68410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929066"/>
            <a:ext cx="3500462" cy="2714645"/>
          </a:xfrm>
          <a:prstGeom prst="rect">
            <a:avLst/>
          </a:prstGeom>
          <a:noFill/>
        </p:spPr>
      </p:pic>
      <p:pic>
        <p:nvPicPr>
          <p:cNvPr id="48132" name="Picture 4" descr="http://xn--80aaaaoeg5afme9bny.xn--p1ai/upload/fil_user/e7e/e7e98db658ea53ac73ff80adb1c14b6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857628"/>
            <a:ext cx="3643338" cy="2786082"/>
          </a:xfrm>
          <a:prstGeom prst="rect">
            <a:avLst/>
          </a:prstGeom>
          <a:noFill/>
        </p:spPr>
      </p:pic>
      <p:pic>
        <p:nvPicPr>
          <p:cNvPr id="48134" name="Picture 6" descr="http://xn--80aaaaoeg5afme9bny.xn--p1ai/upload/fil_user/db8/db800881f4ac794818c8f6987b0484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785926"/>
            <a:ext cx="3632187" cy="2357454"/>
          </a:xfrm>
          <a:prstGeom prst="rect">
            <a:avLst/>
          </a:prstGeom>
          <a:noFill/>
        </p:spPr>
      </p:pic>
      <p:pic>
        <p:nvPicPr>
          <p:cNvPr id="48136" name="Picture 8" descr="http://xn--80aaaaoeg5afme9bny.xn--p1ai/upload/fil_user/6bb/6bbe29e6404b411581081aace5d82ed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785926"/>
            <a:ext cx="357190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Программа поддержки местных инициатив Алтайского края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Центр Досуга после ремонта</a:t>
            </a:r>
            <a:endParaRPr lang="ru-RU" sz="2800" dirty="0"/>
          </a:p>
        </p:txBody>
      </p:sp>
      <p:pic>
        <p:nvPicPr>
          <p:cNvPr id="47108" name="Picture 4" descr="http://xn--80aaaaoeg5afme9bny.xn--p1ai/upload/fil_user/361/361cf05b210a51598116310608ec5b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4429132"/>
            <a:ext cx="3489294" cy="2286016"/>
          </a:xfrm>
          <a:prstGeom prst="rect">
            <a:avLst/>
          </a:prstGeom>
          <a:noFill/>
        </p:spPr>
      </p:pic>
      <p:pic>
        <p:nvPicPr>
          <p:cNvPr id="47110" name="Picture 6" descr="http://xn--80aaaaoeg5afme9bny.xn--p1ai/upload/fil_user/0c3/0c3ab994c11f9bf334de22357fc6e3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736"/>
            <a:ext cx="3071834" cy="2516202"/>
          </a:xfrm>
          <a:prstGeom prst="rect">
            <a:avLst/>
          </a:prstGeom>
          <a:noFill/>
        </p:spPr>
      </p:pic>
      <p:pic>
        <p:nvPicPr>
          <p:cNvPr id="47112" name="Picture 8" descr="http://xn--80aaaaoeg5afme9bny.xn--p1ai/upload/fil_user/d72/d72d157ac76d50192285fc4a3147b943.jpg"/>
          <p:cNvPicPr>
            <a:picLocks noChangeAspect="1" noChangeArrowheads="1"/>
          </p:cNvPicPr>
          <p:nvPr/>
        </p:nvPicPr>
        <p:blipFill>
          <a:blip r:embed="rId4"/>
          <a:srcRect b="10526"/>
          <a:stretch>
            <a:fillRect/>
          </a:stretch>
        </p:blipFill>
        <p:spPr bwMode="auto">
          <a:xfrm>
            <a:off x="5572132" y="1428736"/>
            <a:ext cx="3417888" cy="2571768"/>
          </a:xfrm>
          <a:prstGeom prst="rect">
            <a:avLst/>
          </a:prstGeom>
          <a:noFill/>
        </p:spPr>
      </p:pic>
      <p:pic>
        <p:nvPicPr>
          <p:cNvPr id="47114" name="Picture 10" descr="http://xn--80aaaaoeg5afme9bny.xn--p1ai/upload/fil_user/a37/a37a1d91d046eef7842b87e318d6037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357694"/>
            <a:ext cx="3143272" cy="2325719"/>
          </a:xfrm>
          <a:prstGeom prst="rect">
            <a:avLst/>
          </a:prstGeom>
          <a:noFill/>
        </p:spPr>
      </p:pic>
      <p:pic>
        <p:nvPicPr>
          <p:cNvPr id="47106" name="Picture 2" descr="http://xn--80aaaaoeg5afme9bny.xn--p1ai/upload/fil_user/f50/f504307fe0a0682813acedc5e639d4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2500306"/>
            <a:ext cx="3560748" cy="250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Программа поддержки местных инициатив Алтайского края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сумма средств затраченных на реализацию проекта за три года </a:t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(2018-2020 г.г.)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400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3" y="2214553"/>
          <a:ext cx="8143932" cy="4357715"/>
        </p:xfrm>
        <a:graphic>
          <a:graphicData uri="http://schemas.openxmlformats.org/drawingml/2006/table">
            <a:tbl>
              <a:tblPr/>
              <a:tblGrid>
                <a:gridCol w="2714644"/>
                <a:gridCol w="2714644"/>
                <a:gridCol w="2714644"/>
              </a:tblGrid>
              <a:tr h="674976">
                <a:tc>
                  <a:txBody>
                    <a:bodyPr/>
                    <a:lstStyle/>
                    <a:p>
                      <a:pPr fontAlgn="t"/>
                      <a:r>
                        <a:rPr lang="ru-RU" sz="1800" b="1" dirty="0">
                          <a:latin typeface="DIN Pro Medium"/>
                        </a:rPr>
                        <a:t>Виды источников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dirty="0" smtClean="0">
                          <a:latin typeface="DIN Pro Medium"/>
                        </a:rPr>
                        <a:t>сумма</a:t>
                      </a:r>
                      <a:r>
                        <a:rPr lang="ru-RU" sz="2000" b="1" dirty="0">
                          <a:latin typeface="DIN Pro Medium"/>
                        </a:rPr>
                        <a:t>, </a:t>
                      </a:r>
                      <a:r>
                        <a:rPr lang="ru-RU" sz="2000" b="1" dirty="0" smtClean="0">
                          <a:latin typeface="DIN Pro Medium"/>
                        </a:rPr>
                        <a:t>тыс.руб.</a:t>
                      </a:r>
                      <a:endParaRPr lang="ru-RU" sz="2000" b="1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dirty="0" smtClean="0">
                          <a:latin typeface="DIN Pro Medium"/>
                        </a:rPr>
                        <a:t>доля </a:t>
                      </a:r>
                      <a:r>
                        <a:rPr lang="ru-RU" sz="2000" b="1" dirty="0">
                          <a:latin typeface="DIN Pro Medium"/>
                        </a:rPr>
                        <a:t>в общей сумме проекта (%)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613405"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>
                          <a:latin typeface="DIN Pro Medium"/>
                        </a:rPr>
                        <a:t>Средства краевого бюджета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 smtClean="0">
                          <a:latin typeface="DIN Pro Medium"/>
                        </a:rPr>
                        <a:t>2 373,8 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 smtClean="0">
                          <a:latin typeface="DIN Pro Medium"/>
                        </a:rPr>
                        <a:t>63,8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367118"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>
                          <a:latin typeface="DIN Pro Medium"/>
                        </a:rPr>
                        <a:t>Местный бюджет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 smtClean="0">
                          <a:latin typeface="DIN Pro Medium"/>
                        </a:rPr>
                        <a:t>415,3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 smtClean="0">
                          <a:latin typeface="DIN Pro Medium"/>
                        </a:rPr>
                        <a:t>11,2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1167549"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>
                          <a:latin typeface="DIN Pro Medium"/>
                        </a:rPr>
                        <a:t>Население – безвозмездные поступления от физических лиц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 smtClean="0">
                          <a:latin typeface="DIN Pro Medium"/>
                        </a:rPr>
                        <a:t>187,6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 smtClean="0">
                          <a:latin typeface="DIN Pro Medium"/>
                        </a:rPr>
                        <a:t>5,0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1167549"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>
                          <a:latin typeface="DIN Pro Medium"/>
                        </a:rPr>
                        <a:t>Юридические лица – безвозмездные поступления от юридических лиц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 smtClean="0">
                          <a:latin typeface="DIN Pro Medium"/>
                        </a:rPr>
                        <a:t>742,3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 smtClean="0">
                          <a:latin typeface="DIN Pro Medium"/>
                        </a:rPr>
                        <a:t>20,0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367118"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>
                          <a:latin typeface="DIN Pro Medium"/>
                        </a:rPr>
                        <a:t>Итого: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DIN Pro Medium"/>
                        </a:rPr>
                        <a:t>3 719,00</a:t>
                      </a:r>
                      <a:endParaRPr lang="ru-RU" sz="20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dirty="0">
                          <a:latin typeface="DIN Pro Medium"/>
                        </a:rPr>
                        <a:t>100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Программа поддержки местных инициатив Алтайского края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Проект «Устройство детской площадки в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с. Шипицино»</a:t>
            </a:r>
            <a:endParaRPr lang="ru-RU" sz="2700" dirty="0"/>
          </a:p>
        </p:txBody>
      </p:sp>
      <p:pic>
        <p:nvPicPr>
          <p:cNvPr id="1026" name="Picture 2" descr="C:\Users\Ларичиха\Desktop\Фото площадки с. Шипицино\IMG-20200830-WA00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0308" b="13689"/>
          <a:stretch>
            <a:fillRect/>
          </a:stretch>
        </p:blipFill>
        <p:spPr bwMode="auto">
          <a:xfrm>
            <a:off x="214282" y="1785926"/>
            <a:ext cx="3165872" cy="2786082"/>
          </a:xfrm>
          <a:prstGeom prst="rect">
            <a:avLst/>
          </a:prstGeom>
          <a:noFill/>
        </p:spPr>
      </p:pic>
      <p:pic>
        <p:nvPicPr>
          <p:cNvPr id="1029" name="Picture 5" descr="C:\Users\Ларичиха\Desktop\Фото площадки с. Шипицино\IMG-20200830-WA00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785926"/>
            <a:ext cx="2357454" cy="2786082"/>
          </a:xfrm>
          <a:prstGeom prst="rect">
            <a:avLst/>
          </a:prstGeom>
          <a:noFill/>
        </p:spPr>
      </p:pic>
      <p:pic>
        <p:nvPicPr>
          <p:cNvPr id="1027" name="Picture 3" descr="C:\Users\Ларичиха\Desktop\Фото площадки с. Шипицино\IMG-20200830-WA0058.jpg"/>
          <p:cNvPicPr>
            <a:picLocks noChangeAspect="1" noChangeArrowheads="1"/>
          </p:cNvPicPr>
          <p:nvPr/>
        </p:nvPicPr>
        <p:blipFill>
          <a:blip r:embed="rId4"/>
          <a:srcRect t="24797" b="10162"/>
          <a:stretch>
            <a:fillRect/>
          </a:stretch>
        </p:blipFill>
        <p:spPr bwMode="auto">
          <a:xfrm>
            <a:off x="1285852" y="4429132"/>
            <a:ext cx="6500826" cy="2286016"/>
          </a:xfrm>
          <a:prstGeom prst="rect">
            <a:avLst/>
          </a:prstGeom>
          <a:noFill/>
        </p:spPr>
      </p:pic>
      <p:pic>
        <p:nvPicPr>
          <p:cNvPr id="1028" name="Picture 4" descr="C:\Users\Ларичиха\Desktop\Фото площадки с. Шипицино\IMG-20200830-WA00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714488"/>
            <a:ext cx="2428892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0"/>
            <a:ext cx="8786874" cy="706090"/>
          </a:xfrm>
        </p:spPr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Программа поддержки местных инициатив Алтайского края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Проект «Монтаж уличного освещения в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с. Шипицино»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b="0" dirty="0" smtClean="0"/>
              <a:t> </a:t>
            </a:r>
            <a:r>
              <a:rPr lang="ru-RU" sz="2000" i="1" dirty="0" smtClean="0">
                <a:solidFill>
                  <a:schemeClr val="tx1"/>
                </a:solidFill>
              </a:rPr>
              <a:t>Планируемые источники финансирования </a:t>
            </a:r>
            <a:r>
              <a:rPr lang="ru-RU" sz="2000" dirty="0" smtClean="0">
                <a:solidFill>
                  <a:schemeClr val="tx1"/>
                </a:solidFill>
              </a:rPr>
              <a:t>реализации проекта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2521130"/>
          <a:ext cx="7643865" cy="4071073"/>
        </p:xfrm>
        <a:graphic>
          <a:graphicData uri="http://schemas.openxmlformats.org/drawingml/2006/table">
            <a:tbl>
              <a:tblPr/>
              <a:tblGrid>
                <a:gridCol w="2547955"/>
                <a:gridCol w="2547955"/>
                <a:gridCol w="2547955"/>
              </a:tblGrid>
              <a:tr h="572361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Виды источников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Сумма, </a:t>
                      </a:r>
                      <a:r>
                        <a:rPr lang="ru-RU" sz="1600" dirty="0" err="1">
                          <a:latin typeface="DIN Pro Medium"/>
                        </a:rPr>
                        <a:t>руб</a:t>
                      </a:r>
                      <a:endParaRPr lang="ru-RU" sz="1600" dirty="0">
                        <a:latin typeface="DIN Pro Medium"/>
                      </a:endParaRP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>
                          <a:latin typeface="DIN Pro Medium"/>
                        </a:rPr>
                        <a:t>Доля в общей сумме проекта (%)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572361"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Средства краевого бюджета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415 000,00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>
                          <a:latin typeface="DIN Pro Medium"/>
                        </a:rPr>
                        <a:t>80,12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457325">
                <a:tc>
                  <a:txBody>
                    <a:bodyPr/>
                    <a:lstStyle/>
                    <a:p>
                      <a:pPr fontAlgn="t"/>
                      <a:r>
                        <a:rPr lang="ru-RU" sz="1600">
                          <a:latin typeface="DIN Pro Medium"/>
                        </a:rPr>
                        <a:t>Местный бюджет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52 000,00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10,04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1083257">
                <a:tc>
                  <a:txBody>
                    <a:bodyPr/>
                    <a:lstStyle/>
                    <a:p>
                      <a:pPr fontAlgn="t"/>
                      <a:r>
                        <a:rPr lang="ru-RU" sz="1600">
                          <a:latin typeface="DIN Pro Medium"/>
                        </a:rPr>
                        <a:t>Население – безвозмездные поступления от физических лиц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30 000,00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5,79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1083257">
                <a:tc>
                  <a:txBody>
                    <a:bodyPr/>
                    <a:lstStyle/>
                    <a:p>
                      <a:pPr fontAlgn="t"/>
                      <a:r>
                        <a:rPr lang="ru-RU" sz="1600">
                          <a:latin typeface="DIN Pro Medium"/>
                        </a:rPr>
                        <a:t>Юридические лица – безвозмездные поступления от юридических лиц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>
                          <a:latin typeface="DIN Pro Medium"/>
                        </a:rPr>
                        <a:t>21 000,00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4,05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  <a:tr h="282581">
                <a:tc>
                  <a:txBody>
                    <a:bodyPr/>
                    <a:lstStyle/>
                    <a:p>
                      <a:pPr fontAlgn="t"/>
                      <a:r>
                        <a:rPr lang="ru-RU" sz="1600">
                          <a:latin typeface="DIN Pro Medium"/>
                        </a:rPr>
                        <a:t>Итого: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518 000,00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latin typeface="DIN Pro Medium"/>
                        </a:rPr>
                        <a:t>100</a:t>
                      </a:r>
                    </a:p>
                  </a:txBody>
                  <a:tcPr marL="58672" marR="58672" marT="17602" marB="410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7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35719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Программа «Формирование комфортной городской среды» Алтайского края 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2800" i="1" dirty="0" smtClean="0">
                <a:solidFill>
                  <a:schemeClr val="tx1"/>
                </a:solidFill>
              </a:rPr>
              <a:t>«Проект благоустройство территории Центра Досуга»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99330" name="Picture 2" descr="C:\Users\Ларичиха\Downloads\IMG-20210316-WA00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500306"/>
            <a:ext cx="6365081" cy="4214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Субботник на территории кладбища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1378" name="Picture 2" descr="C:\Users\Ларичиха\Downloads\IMG-20210316-WA00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786190"/>
            <a:ext cx="2714644" cy="2928958"/>
          </a:xfrm>
          <a:prstGeom prst="rect">
            <a:avLst/>
          </a:prstGeom>
          <a:noFill/>
        </p:spPr>
      </p:pic>
      <p:pic>
        <p:nvPicPr>
          <p:cNvPr id="101379" name="Picture 3" descr="C:\Users\Ларичиха\Downloads\IMG-20210316-WA0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571876"/>
            <a:ext cx="3000396" cy="3143272"/>
          </a:xfrm>
          <a:prstGeom prst="rect">
            <a:avLst/>
          </a:prstGeom>
          <a:noFill/>
        </p:spPr>
      </p:pic>
      <p:pic>
        <p:nvPicPr>
          <p:cNvPr id="101380" name="Picture 4" descr="C:\Users\Ларичиха\Downloads\IMG-20210316-WA0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214422"/>
            <a:ext cx="4572032" cy="2857520"/>
          </a:xfrm>
          <a:prstGeom prst="rect">
            <a:avLst/>
          </a:prstGeom>
          <a:noFill/>
        </p:spPr>
      </p:pic>
      <p:pic>
        <p:nvPicPr>
          <p:cNvPr id="101381" name="Picture 5" descr="C:\Users\Ларичиха\Downloads\IMG-20210316-WA00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643314"/>
            <a:ext cx="3643338" cy="3071834"/>
          </a:xfrm>
          <a:prstGeom prst="rect">
            <a:avLst/>
          </a:prstGeom>
          <a:noFill/>
        </p:spPr>
      </p:pic>
      <p:pic>
        <p:nvPicPr>
          <p:cNvPr id="9" name="Picture 2" descr="C:\Users\Ларичиха\Downloads\IMG-20210316-WA00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214422"/>
            <a:ext cx="4286280" cy="2590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alibri"/>
              </a:rPr>
              <a:t>Структура администрации </a:t>
            </a:r>
            <a:br>
              <a:rPr lang="ru-RU" sz="4400" dirty="0" smtClean="0">
                <a:solidFill>
                  <a:srgbClr val="000000"/>
                </a:solidFill>
                <a:latin typeface="Calibri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Субботник на территории свалки</a:t>
            </a:r>
            <a:endParaRPr lang="ru-RU" sz="3600" dirty="0"/>
          </a:p>
        </p:txBody>
      </p:sp>
      <p:pic>
        <p:nvPicPr>
          <p:cNvPr id="102403" name="Picture 3" descr="C:\Users\Ларичиха\Downloads\IMG-20210316-WA00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3857652" cy="2714644"/>
          </a:xfrm>
          <a:prstGeom prst="rect">
            <a:avLst/>
          </a:prstGeom>
          <a:noFill/>
        </p:spPr>
      </p:pic>
      <p:pic>
        <p:nvPicPr>
          <p:cNvPr id="102404" name="Picture 4" descr="C:\Users\Ларичиха\Downloads\IMG-20210316-WA0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857628"/>
            <a:ext cx="4429156" cy="2857520"/>
          </a:xfrm>
          <a:prstGeom prst="rect">
            <a:avLst/>
          </a:prstGeom>
          <a:noFill/>
        </p:spPr>
      </p:pic>
      <p:pic>
        <p:nvPicPr>
          <p:cNvPr id="102405" name="Picture 5" descr="C:\Users\Ларичиха\Downloads\IMG-20210316-WA00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929066"/>
            <a:ext cx="3857652" cy="2786082"/>
          </a:xfrm>
          <a:prstGeom prst="rect">
            <a:avLst/>
          </a:prstGeom>
          <a:noFill/>
        </p:spPr>
      </p:pic>
      <p:pic>
        <p:nvPicPr>
          <p:cNvPr id="102406" name="Picture 6" descr="C:\Users\Ларичиха\Downloads\IMG-20210316-WA00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1214422"/>
            <a:ext cx="4429156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Уборка территории памятника ВОВ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0354" name="Picture 2" descr="D:\МОИ ДОКУМЕНТЫ\ФОТО\2020\Субботник (памятник)\IMG-20200429-WA00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3500462" cy="2714644"/>
          </a:xfrm>
          <a:prstGeom prst="rect">
            <a:avLst/>
          </a:prstGeom>
          <a:noFill/>
        </p:spPr>
      </p:pic>
      <p:pic>
        <p:nvPicPr>
          <p:cNvPr id="100355" name="Picture 3" descr="D:\МОИ ДОКУМЕНТЫ\ФОТО\2020\Субботник (памятник)\IMG-20200429-WA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214422"/>
            <a:ext cx="3786182" cy="2714644"/>
          </a:xfrm>
          <a:prstGeom prst="rect">
            <a:avLst/>
          </a:prstGeom>
          <a:noFill/>
        </p:spPr>
      </p:pic>
      <p:pic>
        <p:nvPicPr>
          <p:cNvPr id="100356" name="Picture 4" descr="D:\МОИ ДОКУМЕНТЫ\ФОТО\2020\Субботник (памятник)\IMG-20200429-WA00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14752"/>
            <a:ext cx="3786214" cy="2857520"/>
          </a:xfrm>
          <a:prstGeom prst="rect">
            <a:avLst/>
          </a:prstGeom>
          <a:noFill/>
        </p:spPr>
      </p:pic>
      <p:pic>
        <p:nvPicPr>
          <p:cNvPr id="100357" name="Picture 5" descr="D:\МОИ ДОКУМЕНТЫ\ФОТО\2020\Субботник (памятник)\IMG-20200429-WA00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714752"/>
            <a:ext cx="4071934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67544" y="0"/>
            <a:ext cx="8229600" cy="69269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Администрация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33291" cy="495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67544" y="0"/>
            <a:ext cx="8229600" cy="69269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Работа администрации с населением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620689"/>
            <a:ext cx="8352928" cy="830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r>
              <a:rPr lang="ru-RU" sz="2400" b="1" dirty="0" smtClean="0"/>
              <a:t>Разработано и принято: </a:t>
            </a:r>
            <a:r>
              <a:rPr lang="ru-RU" sz="2400" dirty="0" smtClean="0"/>
              <a:t>36 постановлений,  10 распоряжений</a:t>
            </a:r>
            <a:endParaRPr lang="ru-RU" sz="2400" b="1" dirty="0" smtClean="0"/>
          </a:p>
          <a:p>
            <a:r>
              <a:rPr lang="ru-RU" sz="2400" b="1" dirty="0" smtClean="0"/>
              <a:t>Выдано: </a:t>
            </a:r>
            <a:r>
              <a:rPr lang="ru-RU" sz="2400" dirty="0" smtClean="0"/>
              <a:t>427 справок и выписок из похозяйственных книг</a:t>
            </a:r>
          </a:p>
          <a:p>
            <a:r>
              <a:rPr lang="ru-RU" sz="2400" dirty="0" smtClean="0"/>
              <a:t>Ведется </a:t>
            </a:r>
            <a:r>
              <a:rPr lang="ru-RU" sz="2400" dirty="0" err="1" smtClean="0"/>
              <a:t>похозяйственный</a:t>
            </a:r>
            <a:r>
              <a:rPr lang="ru-RU" sz="2400" dirty="0" smtClean="0"/>
              <a:t> учет в электронном виде и 22 </a:t>
            </a:r>
            <a:r>
              <a:rPr lang="ru-RU" sz="2400" dirty="0" err="1" smtClean="0"/>
              <a:t>похозяйственные</a:t>
            </a:r>
            <a:r>
              <a:rPr lang="ru-RU" sz="2400" dirty="0" smtClean="0"/>
              <a:t> книги. </a:t>
            </a:r>
          </a:p>
          <a:p>
            <a:r>
              <a:rPr lang="ru-RU" sz="2400" b="1" dirty="0" smtClean="0"/>
              <a:t>Совершено: </a:t>
            </a:r>
            <a:r>
              <a:rPr lang="ru-RU" sz="2400" dirty="0" smtClean="0"/>
              <a:t>66 нотариальных действий на сумму 3260 рублей, освобождено на основании Налогового кодекса 40 обратившихся на сумму 8000 рублей </a:t>
            </a:r>
          </a:p>
          <a:p>
            <a:r>
              <a:rPr lang="ru-RU" sz="2400" b="1" dirty="0" smtClean="0"/>
              <a:t>Прокуратура</a:t>
            </a:r>
            <a:r>
              <a:rPr lang="ru-RU" sz="2400" dirty="0" smtClean="0"/>
              <a:t>: отработаны запросы и подготовлено 47 ответов</a:t>
            </a:r>
          </a:p>
          <a:p>
            <a:r>
              <a:rPr lang="ru-RU" sz="2400" b="1" dirty="0" smtClean="0"/>
              <a:t>ВУС:</a:t>
            </a:r>
            <a:r>
              <a:rPr lang="ru-RU" sz="2400" dirty="0" smtClean="0"/>
              <a:t> На воинском учёте состоят 530 человек, в том числе 42 призывника.</a:t>
            </a:r>
          </a:p>
          <a:p>
            <a:r>
              <a:rPr lang="ru-RU" sz="2400" b="1" dirty="0" smtClean="0"/>
              <a:t>МФЦ: </a:t>
            </a:r>
            <a:r>
              <a:rPr lang="ru-RU" sz="2400" dirty="0" smtClean="0"/>
              <a:t>Оказано 399 услуги </a:t>
            </a:r>
          </a:p>
          <a:p>
            <a:r>
              <a:rPr lang="ru-RU" sz="2400" b="1" dirty="0" smtClean="0"/>
              <a:t>Административная комиссия: </a:t>
            </a:r>
            <a:r>
              <a:rPr lang="ru-RU" sz="2400" dirty="0" smtClean="0"/>
              <a:t>вынесено более 155 предписаний на устранение нарушений правил благоустройства </a:t>
            </a:r>
          </a:p>
          <a:p>
            <a:endParaRPr lang="ru-RU" sz="2200" b="1" dirty="0" smtClean="0"/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95536" y="1428736"/>
            <a:ext cx="8352928" cy="5019506"/>
          </a:xfrm>
        </p:spPr>
        <p:txBody>
          <a:bodyPr>
            <a:normAutofit/>
          </a:bodyPr>
          <a:lstStyle/>
          <a:p>
            <a:r>
              <a:rPr lang="ru-RU" dirty="0" smtClean="0"/>
              <a:t>Нормотворческая деятельность,</a:t>
            </a:r>
          </a:p>
          <a:p>
            <a:r>
              <a:rPr lang="ru-RU" dirty="0" smtClean="0"/>
              <a:t>Утверждение бюджета,</a:t>
            </a:r>
          </a:p>
          <a:p>
            <a:r>
              <a:rPr lang="ru-RU" dirty="0" smtClean="0"/>
              <a:t>Решение вопросов местного значения,</a:t>
            </a:r>
          </a:p>
          <a:p>
            <a:r>
              <a:rPr lang="ru-RU" dirty="0" smtClean="0"/>
              <a:t>Взаимодействие с органами местного самоуправления, общественными организациями, </a:t>
            </a:r>
          </a:p>
          <a:p>
            <a:pPr>
              <a:buNone/>
            </a:pPr>
            <a:r>
              <a:rPr lang="ru-RU" dirty="0" smtClean="0"/>
              <a:t>   работа в комиссиях,</a:t>
            </a:r>
          </a:p>
          <a:p>
            <a:r>
              <a:rPr lang="ru-RU" dirty="0" smtClean="0"/>
              <a:t>Работа с избирателями.</a:t>
            </a:r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За 2020 год проведено 10 сессий Совета депутатов, рассмотрено 30 вопросов, принято 11 НПА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7143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направления деятельности: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00034" y="0"/>
            <a:ext cx="8229600" cy="92868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СОВЕТ ДЕПУТАТОВ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481138"/>
          <a:ext cx="8640960" cy="45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Бюджет 2020 года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357166"/>
          <a:ext cx="8858280" cy="6149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7908813">
            <a:off x="-2007519" y="217482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Собственные доходы,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1527,4  </a:t>
            </a:r>
            <a:r>
              <a:rPr lang="ru-RU" sz="3300" dirty="0" smtClean="0">
                <a:solidFill>
                  <a:schemeClr val="tx1"/>
                </a:solidFill>
              </a:rPr>
              <a:t>тыс. рублей  </a:t>
            </a:r>
            <a:endParaRPr lang="ru-RU" sz="3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620688"/>
          <a:ext cx="8229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>
          <a:xfrm>
            <a:off x="500034" y="-2143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Безвозмездные поступления </a:t>
            </a:r>
            <a:r>
              <a:rPr lang="ru-RU" sz="2800" b="1" dirty="0" smtClean="0"/>
              <a:t>3525,8 </a:t>
            </a:r>
            <a:r>
              <a:rPr lang="ru-RU" sz="28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тыс. руб.</a:t>
            </a:r>
            <a:endParaRPr lang="ru-RU" sz="28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517232"/>
            <a:ext cx="8229599" cy="42840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Группа 7"/>
          <p:cNvGrpSpPr/>
          <p:nvPr/>
        </p:nvGrpSpPr>
        <p:grpSpPr>
          <a:xfrm>
            <a:off x="827584" y="5301208"/>
            <a:ext cx="5904656" cy="501840"/>
            <a:chOff x="-452577" y="6037444"/>
            <a:chExt cx="5760720" cy="50184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452577" y="6037444"/>
              <a:ext cx="5760720" cy="5018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-452577" y="6037444"/>
              <a:ext cx="5711724" cy="452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schemeClr val="tx1"/>
                  </a:solidFill>
                </a:rPr>
                <a:t>Безвозмездные поступления от негосударственных организаций (программа местные инициативы)  476,0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700808"/>
            <a:ext cx="8686800" cy="4825395"/>
          </a:xfrm>
        </p:spPr>
        <p:txBody>
          <a:bodyPr>
            <a:normAutofit/>
          </a:bodyPr>
          <a:lstStyle/>
          <a:p>
            <a:r>
              <a:rPr lang="ru-RU" b="1" dirty="0" smtClean="0"/>
              <a:t>общегосударственные вопросы  ( зар. плата, налоги, коммунальные, содержание авто, содержание имущества)       			–  1524,8  тыс. руб.                                              </a:t>
            </a:r>
          </a:p>
          <a:p>
            <a:r>
              <a:rPr lang="ru-RU" b="1" dirty="0" smtClean="0"/>
              <a:t>расходы на культуру                      –  2098,8   тыс. руб.</a:t>
            </a:r>
            <a:endParaRPr lang="ru-RU" dirty="0" smtClean="0"/>
          </a:p>
          <a:p>
            <a:r>
              <a:rPr lang="ru-RU" b="1" dirty="0" smtClean="0"/>
              <a:t>национальная оборона (ВУС) 	–  240,5  тыс. руб.</a:t>
            </a:r>
          </a:p>
          <a:p>
            <a:r>
              <a:rPr lang="ru-RU" b="1" dirty="0" smtClean="0"/>
              <a:t>национальная экономика 		–  839,5   тыс. руб.</a:t>
            </a:r>
            <a:endParaRPr lang="ru-RU" dirty="0" smtClean="0"/>
          </a:p>
          <a:p>
            <a:r>
              <a:rPr lang="ru-RU" b="1" dirty="0" smtClean="0"/>
              <a:t>благоустройство , СМИ                 –  241,5   тыс. руб.</a:t>
            </a:r>
          </a:p>
          <a:p>
            <a:r>
              <a:rPr lang="ru-RU" b="1" dirty="0" smtClean="0"/>
              <a:t>пенсионное обеспечение 		–  109,4  тыс. руб.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Calibri"/>
              </a:rPr>
              <a:t>Основные статьи расхода </a:t>
            </a:r>
            <a:br>
              <a:rPr lang="ru-RU" sz="4400" dirty="0" smtClean="0">
                <a:solidFill>
                  <a:schemeClr val="tx1"/>
                </a:solidFill>
                <a:latin typeface="Calibri"/>
              </a:rPr>
            </a:br>
            <a:r>
              <a:rPr lang="ru-RU" sz="4400" dirty="0" smtClean="0">
                <a:solidFill>
                  <a:schemeClr val="tx1"/>
                </a:solidFill>
                <a:latin typeface="Calibri"/>
              </a:rPr>
              <a:t>бюджета поселения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ДОРОЖНАЯ ДЕЯТЕЛЬНОСТЬ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https://susanin.news/upload/iblock/10f/10f624e5bab177cb527300a395ddc2f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929486" cy="2928958"/>
          </a:xfrm>
          <a:prstGeom prst="rect">
            <a:avLst/>
          </a:prstGeom>
          <a:noFill/>
        </p:spPr>
      </p:pic>
      <p:pic>
        <p:nvPicPr>
          <p:cNvPr id="6145" name="Picture 1" descr="C:\Users\Ларичиха\Downloads\IMG-20210316-WA0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000504"/>
            <a:ext cx="3357586" cy="2714644"/>
          </a:xfrm>
          <a:prstGeom prst="rect">
            <a:avLst/>
          </a:prstGeom>
          <a:noFill/>
        </p:spPr>
      </p:pic>
      <p:pic>
        <p:nvPicPr>
          <p:cNvPr id="6146" name="Picture 2" descr="C:\Users\Ларичиха\Downloads\IMG-20210316-WA0068.jpg"/>
          <p:cNvPicPr>
            <a:picLocks noChangeAspect="1" noChangeArrowheads="1"/>
          </p:cNvPicPr>
          <p:nvPr/>
        </p:nvPicPr>
        <p:blipFill>
          <a:blip r:embed="rId4"/>
          <a:srcRect b="6123"/>
          <a:stretch>
            <a:fillRect/>
          </a:stretch>
        </p:blipFill>
        <p:spPr bwMode="auto">
          <a:xfrm>
            <a:off x="4714876" y="4000504"/>
            <a:ext cx="3857620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6"/>
            <a:ext cx="8401080" cy="5429288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Муниципальное образование Ларичихинский сельсовет расположено в северо-западной части Тальменского района, его площадь составляет 112,76 тыс. га – одна третья часть от общей площади района.</a:t>
            </a:r>
          </a:p>
          <a:p>
            <a:pPr algn="just"/>
            <a:r>
              <a:rPr lang="ru-RU" sz="2200" dirty="0" smtClean="0"/>
              <a:t>Территория сельского поселения граничит с Новосибирской областью, Шелаболихинским и Павловским районами, а также с:  Казанцевским, Зайцевским, Шишкинским, Курочкинским, Староперуновским, Новоперуновским сельсоветами Тальменского района.</a:t>
            </a:r>
          </a:p>
          <a:p>
            <a:pPr algn="just"/>
            <a:r>
              <a:rPr lang="ru-RU" sz="2200" dirty="0" smtClean="0"/>
              <a:t>Расстояние до районного центра р.п.Тальменка – 50 км, до краевого центра г. Барнаула 130 км. По территории Ларичихинского сельсовета проходит ж/д ветка Западно-Сибирской железной дороги протяженностью 442 км.</a:t>
            </a:r>
          </a:p>
          <a:p>
            <a:pPr algn="just"/>
            <a:r>
              <a:rPr lang="ru-RU" sz="2200" dirty="0" smtClean="0"/>
              <a:t>В состав поселения входят </a:t>
            </a:r>
            <a:r>
              <a:rPr lang="ru-RU" sz="2200" dirty="0" smtClean="0"/>
              <a:t>6  </a:t>
            </a:r>
            <a:r>
              <a:rPr lang="ru-RU" sz="2200" dirty="0" smtClean="0"/>
              <a:t>населенных пунктов: с Ларичиха, с. Шипицино, с. Сандалово, с. Новая Заря, п. Круглый, разъезд Рямы.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Информация о поселении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Участок дороги от ж/</a:t>
            </a:r>
            <a:r>
              <a:rPr lang="ru-RU" sz="2400" dirty="0" err="1" smtClean="0">
                <a:solidFill>
                  <a:schemeClr val="tx1"/>
                </a:solidFill>
              </a:rPr>
              <a:t>д</a:t>
            </a:r>
            <a:r>
              <a:rPr lang="ru-RU" sz="2400" dirty="0" smtClean="0">
                <a:solidFill>
                  <a:schemeClr val="tx1"/>
                </a:solidFill>
              </a:rPr>
              <a:t> переезда до с. Ларичиха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1" name="Picture 1" descr="C:\Users\Ларичиха\Downloads\IMG-20210316-WA00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714752"/>
            <a:ext cx="4714908" cy="3000396"/>
          </a:xfrm>
          <a:prstGeom prst="rect">
            <a:avLst/>
          </a:prstGeom>
          <a:noFill/>
        </p:spPr>
      </p:pic>
      <p:pic>
        <p:nvPicPr>
          <p:cNvPr id="5122" name="Picture 2" descr="C:\Users\Ларичиха\Downloads\IMG-20210316-WA0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71480"/>
            <a:ext cx="4714908" cy="3167066"/>
          </a:xfrm>
          <a:prstGeom prst="rect">
            <a:avLst/>
          </a:prstGeom>
          <a:noFill/>
        </p:spPr>
      </p:pic>
      <p:pic>
        <p:nvPicPr>
          <p:cNvPr id="5123" name="Picture 3" descr="C:\Users\Ларичиха\Downloads\IMG-20210316-WA00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714752"/>
            <a:ext cx="4071966" cy="3024190"/>
          </a:xfrm>
          <a:prstGeom prst="rect">
            <a:avLst/>
          </a:prstGeom>
          <a:noFill/>
        </p:spPr>
      </p:pic>
      <p:pic>
        <p:nvPicPr>
          <p:cNvPr id="5124" name="Picture 4" descr="C:\Users\Ларичиха\Downloads\IMG-20210316-WA00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571480"/>
            <a:ext cx="4143404" cy="3167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81138"/>
          <a:ext cx="9144000" cy="444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Перспективные планы на 2021 год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81138"/>
          <a:ext cx="9144000" cy="444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611560" y="332656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Перспективные планы на 2021 год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Larichiha O"/>
          <p:cNvPicPr>
            <a:picLocks noGrp="1"/>
          </p:cNvPicPr>
          <p:nvPr>
            <p:ph idx="1"/>
          </p:nvPr>
        </p:nvPicPr>
        <p:blipFill>
          <a:blip r:embed="rId2" cstate="print"/>
          <a:srcRect r="2885" b="21591"/>
          <a:stretch>
            <a:fillRect/>
          </a:stretch>
        </p:blipFill>
        <p:spPr bwMode="auto">
          <a:xfrm>
            <a:off x="285720" y="0"/>
            <a:ext cx="86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ru-RU" sz="3900" u="sng" dirty="0" smtClean="0">
                <a:solidFill>
                  <a:schemeClr val="tx1"/>
                </a:solidFill>
              </a:rPr>
              <a:t>Численность населения по селам: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1548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79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населенного пункта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хозяйств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населения, человек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Удельный вес, %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с. Ларичиха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749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2198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81,8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с.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Шипицино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73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198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7,4  %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с. Сандалово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68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160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6,0 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с. Новая Заря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31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3,0 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разъезд Рямы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Arial"/>
                          <a:cs typeface="Times New Roman"/>
                        </a:rPr>
                        <a:t>17</a:t>
                      </a:r>
                      <a:endParaRPr lang="ru-RU" sz="120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1,2 %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п. Круглое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Arial"/>
                          <a:cs typeface="Times New Roman"/>
                        </a:rPr>
                        <a:t>7</a:t>
                      </a:r>
                      <a:endParaRPr lang="ru-RU" sz="1200" dirty="0"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0,6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945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2684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28215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Численность населения по состоянию на 01.01.2021 года составила </a:t>
            </a:r>
            <a:r>
              <a:rPr lang="ru-RU" sz="3600" dirty="0" smtClean="0">
                <a:solidFill>
                  <a:srgbClr val="C00000"/>
                </a:solidFill>
                <a:latin typeface="Calibri"/>
              </a:rPr>
              <a:t>2684 чел.</a:t>
            </a:r>
            <a:endParaRPr lang="ru-RU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7365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26768"/>
                <a:gridCol w="2592288"/>
                <a:gridCol w="181054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Населенные пункты Ларичихинского сельсовета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01.01.2020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01.01.2021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/>
                        <a:t>Ларичиха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 2254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 2198</a:t>
                      </a: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Шипицино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200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198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Сандалово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165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160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Новая Заря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86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80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Рямы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32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31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/>
                        <a:t>Круглое </a:t>
                      </a:r>
                      <a:endParaRPr lang="ru-RU" sz="3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/>
                        <a:t>21</a:t>
                      </a:r>
                      <a:endParaRPr lang="ru-RU" sz="3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kern="1200" dirty="0" smtClean="0"/>
                        <a:t>17</a:t>
                      </a:r>
                      <a:endParaRPr kumimoji="0" lang="ru-RU" sz="32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ДЕМОГРАФИЯ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3675</TotalTime>
  <Words>1081</Words>
  <Application>Microsoft Office PowerPoint</Application>
  <PresentationFormat>Экран (4:3)</PresentationFormat>
  <Paragraphs>254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Открытая</vt:lpstr>
      <vt:lpstr> XXXIV  ОТКРЫТАЯ СЕССИЯ Совета депутатов Ларичихинского сельсовета</vt:lpstr>
      <vt:lpstr>Р Е Г Л А М Е Н Т </vt:lpstr>
      <vt:lpstr>Слайд 3</vt:lpstr>
      <vt:lpstr>Структура администрации  </vt:lpstr>
      <vt:lpstr>Информация о поселении</vt:lpstr>
      <vt:lpstr>Слайд 6</vt:lpstr>
      <vt:lpstr>Численность населения по селам:  </vt:lpstr>
      <vt:lpstr>Численность населения по состоянию на 01.01.2021 года составила 2684 чел.</vt:lpstr>
      <vt:lpstr>ДЕМОГРАФИЯ</vt:lpstr>
      <vt:lpstr>ООО «Алтай-Форест», ЗАО «Ларичихинский ЛПХ»</vt:lpstr>
      <vt:lpstr>Образование</vt:lpstr>
      <vt:lpstr>Региональный чемпионат «Молодые профессионалы (WorldSkills Россия)» Алтайского края </vt:lpstr>
      <vt:lpstr>Школьное лесничество «Лесовичок», краевой слет школьных лесничеств «ПОДРОСТ» </vt:lpstr>
      <vt:lpstr>Волонтерский отряд «Созвездие – Н»</vt:lpstr>
      <vt:lpstr>Демонтаж старого здания Ларичихинской СОШ</vt:lpstr>
      <vt:lpstr>Строительство новой школы в с. Ларичиха,  подрядчик ООО «Новострой»</vt:lpstr>
      <vt:lpstr>Слайд 17</vt:lpstr>
      <vt:lpstr>Слайд 18</vt:lpstr>
      <vt:lpstr>Капитальный ремонт в Шипицинской ООШ (замена окон и дверей)</vt:lpstr>
      <vt:lpstr>Дошкольное образование  </vt:lpstr>
      <vt:lpstr>Ларичихинский детский сад</vt:lpstr>
      <vt:lpstr>Ларичихинский детский сад </vt:lpstr>
      <vt:lpstr>Дополнительное образование</vt:lpstr>
      <vt:lpstr>Дополнительное образование</vt:lpstr>
      <vt:lpstr>Школа искусств с. Ларичиха</vt:lpstr>
      <vt:lpstr>Спорт. Тренировки лыжников – членов сборной Тальменского района</vt:lpstr>
      <vt:lpstr>Лыжные трассы с. Ларичиха Методист по спорту – Землянов Николай Анатольевич</vt:lpstr>
      <vt:lpstr>Строительство домика для спортсменов</vt:lpstr>
      <vt:lpstr>Участие в зимней Олимпиаде Тальменского района</vt:lpstr>
      <vt:lpstr>Здравоохранение </vt:lpstr>
      <vt:lpstr>Вакцинация от COVID-19  Полная вакцинация – 77 чел. Ожидают введение второго компонента – 30 чел. Ожидают введение первого компонента – 30 чел.</vt:lpstr>
      <vt:lpstr>Модульная газовая котельная  с. Ларичиха</vt:lpstr>
      <vt:lpstr>Программа поддержки местных инициатив Алтайского края, Проект «Капитальный ремонт Центра Досуга с. Ларичиха Центр Досуга до ремонта</vt:lpstr>
      <vt:lpstr>Программа поддержки местных инициатив Алтайского края Центр Досуга после ремонта</vt:lpstr>
      <vt:lpstr>Программа поддержки местных инициатив Алтайского края  сумма средств затраченных на реализацию проекта за три года  (2018-2020 г.г.)  </vt:lpstr>
      <vt:lpstr>Программа поддержки местных инициатив Алтайского края  Проект «Устройство детской площадки в с. Шипицино»</vt:lpstr>
      <vt:lpstr>Программа поддержки местных инициатив Алтайского края Проект «Монтаж уличного освещения в  с. Шипицино»  Планируемые источники финансирования реализации проекта   </vt:lpstr>
      <vt:lpstr>  Программа «Формирование комфортной городской среды» Алтайского края  «Проект благоустройство территории Центра Досуга»</vt:lpstr>
      <vt:lpstr>Субботник на территории кладбища</vt:lpstr>
      <vt:lpstr>Субботник на территории свалки</vt:lpstr>
      <vt:lpstr>Уборка территории памятника ВОВ</vt:lpstr>
      <vt:lpstr>Слайд 42</vt:lpstr>
      <vt:lpstr>Слайд 43</vt:lpstr>
      <vt:lpstr>направления деятельности:</vt:lpstr>
      <vt:lpstr>Бюджет 2020 года</vt:lpstr>
      <vt:lpstr>Собственные доходы,  1527,4  тыс. рублей  </vt:lpstr>
      <vt:lpstr>Слайд 47</vt:lpstr>
      <vt:lpstr>Основные статьи расхода  бюджета поселения</vt:lpstr>
      <vt:lpstr>Слайд 49</vt:lpstr>
      <vt:lpstr>Участок дороги от ж/д переезда до с. Ларичиха</vt:lpstr>
      <vt:lpstr>Перспективные планы на 2021 год</vt:lpstr>
      <vt:lpstr>Слайд 52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Открытая сессия Совета депутатов Ларичихинского сельсовета</dc:title>
  <dc:creator>2011</dc:creator>
  <cp:lastModifiedBy>Ларичиха</cp:lastModifiedBy>
  <cp:revision>416</cp:revision>
  <dcterms:created xsi:type="dcterms:W3CDTF">2016-02-22T15:59:19Z</dcterms:created>
  <dcterms:modified xsi:type="dcterms:W3CDTF">2021-03-18T02:50:46Z</dcterms:modified>
</cp:coreProperties>
</file>